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Presentation\New%20Microsoft%20Office%20Excel%202007%20Workbook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uncelling\Desktop\MSSDS%20Report-01.07.14%20(1)\MSSDS%20Report-09.08.14\Progress%20report-11.08.14-MSSD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uncelling\Desktop\MSSDS%20Report-01.07.14%20(1)\MSSDS%20Report-09.08.14\Progress%20report-11.08.14-MSSD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MSSDS%20Report-01.04.15\Progress%20report-01.04.15-MSSD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Presentation\New%20Microsoft%20Office%20Excel%202007%20Workboo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Presentation\New%20Microsoft%20Office%20Excel%202007%20Workboo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Presentation\New%20Microsoft%20Office%20Excel%202007%20Workboo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Presentation\New%20Microsoft%20Office%20Excel%202007%20Workboo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Presentation\New%20Microsoft%20Office%20Excel%202007%20Workbook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uncelling\Desktop\MSSDS%20Report-01.07.14%20(1)\MSSDS%20Report-09.08.14\Progress%20report-11.08.14-MSSD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uncelling\Desktop\MSSDS%20Report-01.07.14%20(1)\MSSDS%20Report-09.08.14\Progress%20report-11.08.14-MSSD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uncelling\Desktop\MSSDS%20Report-01.07.14%20(1)\MSSDS%20Report-09.08.14\Progress%20report-11.08.14-MSS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Sheet1!$D$3</c:f>
              <c:strCache>
                <c:ptCount val="1"/>
                <c:pt idx="0">
                  <c:v>Trainees Completed Training</c:v>
                </c:pt>
              </c:strCache>
            </c:strRef>
          </c:tx>
          <c:cat>
            <c:strRef>
              <c:f>Sheet1!$C$4:$C$7</c:f>
              <c:strCache>
                <c:ptCount val="4"/>
                <c:pt idx="0">
                  <c:v>FY-11-12</c:v>
                </c:pt>
                <c:pt idx="1">
                  <c:v>FY-12-13</c:v>
                </c:pt>
                <c:pt idx="2">
                  <c:v>FY-13-14</c:v>
                </c:pt>
                <c:pt idx="3">
                  <c:v>FY-14-15</c:v>
                </c:pt>
              </c:strCache>
            </c:strRef>
          </c:cat>
          <c:val>
            <c:numRef>
              <c:f>Sheet1!$D$4:$D$7</c:f>
              <c:numCache>
                <c:formatCode>General</c:formatCode>
                <c:ptCount val="4"/>
                <c:pt idx="0">
                  <c:v>195</c:v>
                </c:pt>
                <c:pt idx="1">
                  <c:v>1160</c:v>
                </c:pt>
                <c:pt idx="2">
                  <c:v>985</c:v>
                </c:pt>
                <c:pt idx="3">
                  <c:v>1297</c:v>
                </c:pt>
              </c:numCache>
            </c:numRef>
          </c:val>
        </c:ser>
        <c:axId val="107164416"/>
        <c:axId val="108350464"/>
      </c:barChart>
      <c:catAx>
        <c:axId val="107164416"/>
        <c:scaling>
          <c:orientation val="minMax"/>
        </c:scaling>
        <c:axPos val="b"/>
        <c:tickLblPos val="nextTo"/>
        <c:crossAx val="108350464"/>
        <c:crosses val="autoZero"/>
        <c:auto val="1"/>
        <c:lblAlgn val="ctr"/>
        <c:lblOffset val="100"/>
      </c:catAx>
      <c:valAx>
        <c:axId val="108350464"/>
        <c:scaling>
          <c:orientation val="minMax"/>
        </c:scaling>
        <c:axPos val="l"/>
        <c:majorGridlines/>
        <c:numFmt formatCode="General" sourceLinked="1"/>
        <c:tickLblPos val="nextTo"/>
        <c:crossAx val="107164416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/>
      <c:pieChart>
        <c:varyColors val="1"/>
        <c:ser>
          <c:idx val="0"/>
          <c:order val="0"/>
          <c:explosion val="17"/>
          <c:cat>
            <c:strRef>
              <c:f>'[Progress report-11.08.14-MSSDS.xlsx]Sheet1'!$G$12:$G$15</c:f>
              <c:strCache>
                <c:ptCount val="4"/>
                <c:pt idx="0">
                  <c:v>Christian</c:v>
                </c:pt>
                <c:pt idx="1">
                  <c:v>Hindu</c:v>
                </c:pt>
                <c:pt idx="2">
                  <c:v>Mulsim</c:v>
                </c:pt>
                <c:pt idx="3">
                  <c:v>Other</c:v>
                </c:pt>
              </c:strCache>
            </c:strRef>
          </c:cat>
          <c:val>
            <c:numRef>
              <c:f>'[Progress report-11.08.14-MSSDS.xlsx]Sheet1'!$H$12:$H$15</c:f>
              <c:numCache>
                <c:formatCode>General</c:formatCode>
                <c:ptCount val="4"/>
                <c:pt idx="0">
                  <c:v>766</c:v>
                </c:pt>
                <c:pt idx="1">
                  <c:v>37</c:v>
                </c:pt>
                <c:pt idx="2">
                  <c:v>11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legend>
      <c:legendPos val="r"/>
      <c:txPr>
        <a:bodyPr/>
        <a:lstStyle/>
        <a:p>
          <a:pPr>
            <a:defRPr lang="en-IN" sz="1200"/>
          </a:pPr>
          <a:endParaRPr lang="en-US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/>
      <c:pieChart>
        <c:varyColors val="1"/>
        <c:ser>
          <c:idx val="0"/>
          <c:order val="0"/>
          <c:explosion val="10"/>
          <c:cat>
            <c:strRef>
              <c:f>'[Progress report-11.08.14-MSSDS.xlsx]Sheet1'!$J$12:$J$15</c:f>
              <c:strCache>
                <c:ptCount val="4"/>
                <c:pt idx="0">
                  <c:v>V-VIII</c:v>
                </c:pt>
                <c:pt idx="1">
                  <c:v>IX-under X</c:v>
                </c:pt>
                <c:pt idx="2">
                  <c:v>X-under XII</c:v>
                </c:pt>
                <c:pt idx="3">
                  <c:v>XII &amp; above</c:v>
                </c:pt>
              </c:strCache>
            </c:strRef>
          </c:cat>
          <c:val>
            <c:numRef>
              <c:f>'[Progress report-11.08.14-MSSDS.xlsx]Sheet1'!$K$12:$K$15</c:f>
              <c:numCache>
                <c:formatCode>General</c:formatCode>
                <c:ptCount val="4"/>
                <c:pt idx="0">
                  <c:v>97</c:v>
                </c:pt>
                <c:pt idx="1">
                  <c:v>481</c:v>
                </c:pt>
                <c:pt idx="2">
                  <c:v>180</c:v>
                </c:pt>
                <c:pt idx="3">
                  <c:v>56</c:v>
                </c:pt>
              </c:numCache>
            </c:numRef>
          </c:val>
        </c:ser>
        <c:firstSliceAng val="0"/>
      </c:pieChart>
    </c:plotArea>
    <c:legend>
      <c:legendPos val="r"/>
      <c:txPr>
        <a:bodyPr/>
        <a:lstStyle/>
        <a:p>
          <a:pPr>
            <a:defRPr lang="en-IN" sz="1200"/>
          </a:pPr>
          <a:endParaRPr lang="en-US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/>
      <c:pieChart>
        <c:varyColors val="1"/>
        <c:ser>
          <c:idx val="0"/>
          <c:order val="0"/>
          <c:dPt>
            <c:idx val="6"/>
            <c:explosion val="11"/>
          </c:dPt>
          <c:cat>
            <c:strRef>
              <c:f>Sheet1!$M$12:$M$23</c:f>
              <c:strCache>
                <c:ptCount val="12"/>
                <c:pt idx="0">
                  <c:v>Ribhoi</c:v>
                </c:pt>
                <c:pt idx="1">
                  <c:v>East Khasi Hills</c:v>
                </c:pt>
                <c:pt idx="2">
                  <c:v>West Khasi Hills</c:v>
                </c:pt>
                <c:pt idx="3">
                  <c:v>South West Khasi Hills</c:v>
                </c:pt>
                <c:pt idx="4">
                  <c:v>Jaintia Hills</c:v>
                </c:pt>
                <c:pt idx="5">
                  <c:v>East Jaintia Hills</c:v>
                </c:pt>
                <c:pt idx="6">
                  <c:v>North Garo Hills</c:v>
                </c:pt>
                <c:pt idx="7">
                  <c:v>East Garo Hills</c:v>
                </c:pt>
                <c:pt idx="8">
                  <c:v>West Garo Hills</c:v>
                </c:pt>
                <c:pt idx="9">
                  <c:v>West Jaintia Hills</c:v>
                </c:pt>
                <c:pt idx="10">
                  <c:v>South West Garo Hills</c:v>
                </c:pt>
                <c:pt idx="11">
                  <c:v>South Garo Hills</c:v>
                </c:pt>
              </c:strCache>
            </c:strRef>
          </c:cat>
          <c:val>
            <c:numRef>
              <c:f>Sheet1!$N$12:$N$23</c:f>
              <c:numCache>
                <c:formatCode>General</c:formatCode>
                <c:ptCount val="12"/>
                <c:pt idx="0">
                  <c:v>26</c:v>
                </c:pt>
                <c:pt idx="1">
                  <c:v>95</c:v>
                </c:pt>
                <c:pt idx="2">
                  <c:v>183</c:v>
                </c:pt>
                <c:pt idx="3">
                  <c:v>4</c:v>
                </c:pt>
                <c:pt idx="4">
                  <c:v>7</c:v>
                </c:pt>
                <c:pt idx="5">
                  <c:v>32</c:v>
                </c:pt>
                <c:pt idx="6">
                  <c:v>117</c:v>
                </c:pt>
                <c:pt idx="7">
                  <c:v>120</c:v>
                </c:pt>
                <c:pt idx="8">
                  <c:v>124</c:v>
                </c:pt>
                <c:pt idx="9">
                  <c:v>27</c:v>
                </c:pt>
                <c:pt idx="10">
                  <c:v>53</c:v>
                </c:pt>
                <c:pt idx="11">
                  <c:v>26</c:v>
                </c:pt>
              </c:numCache>
            </c:numRef>
          </c:val>
        </c:ser>
        <c:firstSliceAng val="0"/>
      </c:pieChart>
    </c:plotArea>
    <c:legend>
      <c:legendPos val="r"/>
      <c:txPr>
        <a:bodyPr/>
        <a:lstStyle/>
        <a:p>
          <a:pPr>
            <a:defRPr lang="en-IN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Sheet1!$D$16</c:f>
              <c:strCache>
                <c:ptCount val="1"/>
                <c:pt idx="0">
                  <c:v>No. Of Mandates implemented</c:v>
                </c:pt>
              </c:strCache>
            </c:strRef>
          </c:tx>
          <c:cat>
            <c:strRef>
              <c:f>Sheet1!$C$17:$C$20</c:f>
              <c:strCache>
                <c:ptCount val="4"/>
                <c:pt idx="0">
                  <c:v>FY-11-12</c:v>
                </c:pt>
                <c:pt idx="1">
                  <c:v>FY-12-13</c:v>
                </c:pt>
                <c:pt idx="2">
                  <c:v>FY-13-14</c:v>
                </c:pt>
                <c:pt idx="3">
                  <c:v>FY-14-15</c:v>
                </c:pt>
              </c:strCache>
            </c:strRef>
          </c:cat>
          <c:val>
            <c:numRef>
              <c:f>Sheet1!$D$17:$D$20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axId val="116741632"/>
        <c:axId val="116743552"/>
      </c:barChart>
      <c:catAx>
        <c:axId val="116741632"/>
        <c:scaling>
          <c:orientation val="minMax"/>
        </c:scaling>
        <c:axPos val="b"/>
        <c:tickLblPos val="nextTo"/>
        <c:crossAx val="116743552"/>
        <c:crosses val="autoZero"/>
        <c:auto val="1"/>
        <c:lblAlgn val="ctr"/>
        <c:lblOffset val="100"/>
      </c:catAx>
      <c:valAx>
        <c:axId val="116743552"/>
        <c:scaling>
          <c:orientation val="minMax"/>
        </c:scaling>
        <c:axPos val="l"/>
        <c:majorGridlines/>
        <c:numFmt formatCode="General" sourceLinked="1"/>
        <c:tickLblPos val="nextTo"/>
        <c:crossAx val="116741632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Sheet1!$D$24</c:f>
              <c:strCache>
                <c:ptCount val="1"/>
                <c:pt idx="0">
                  <c:v>No. Of Centres Functional</c:v>
                </c:pt>
              </c:strCache>
            </c:strRef>
          </c:tx>
          <c:cat>
            <c:strRef>
              <c:f>Sheet1!$C$25:$C$28</c:f>
              <c:strCache>
                <c:ptCount val="4"/>
                <c:pt idx="0">
                  <c:v>FY-11-12</c:v>
                </c:pt>
                <c:pt idx="1">
                  <c:v>FY-12-13</c:v>
                </c:pt>
                <c:pt idx="2">
                  <c:v>FY-13-14</c:v>
                </c:pt>
                <c:pt idx="3">
                  <c:v>FY-14-15</c:v>
                </c:pt>
              </c:strCache>
            </c:strRef>
          </c:cat>
          <c:val>
            <c:numRef>
              <c:f>Sheet1!$D$25:$D$28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</c:ser>
        <c:axId val="92972544"/>
        <c:axId val="92974080"/>
      </c:barChart>
      <c:catAx>
        <c:axId val="92972544"/>
        <c:scaling>
          <c:orientation val="minMax"/>
        </c:scaling>
        <c:axPos val="b"/>
        <c:tickLblPos val="nextTo"/>
        <c:crossAx val="92974080"/>
        <c:crosses val="autoZero"/>
        <c:auto val="1"/>
        <c:lblAlgn val="ctr"/>
        <c:lblOffset val="100"/>
      </c:catAx>
      <c:valAx>
        <c:axId val="92974080"/>
        <c:scaling>
          <c:orientation val="minMax"/>
        </c:scaling>
        <c:axPos val="l"/>
        <c:majorGridlines/>
        <c:numFmt formatCode="General" sourceLinked="1"/>
        <c:tickLblPos val="nextTo"/>
        <c:crossAx val="9297254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/>
    <c:plotArea>
      <c:layout/>
      <c:barChart>
        <c:barDir val="col"/>
        <c:grouping val="stacked"/>
        <c:ser>
          <c:idx val="0"/>
          <c:order val="0"/>
          <c:tx>
            <c:strRef>
              <c:f>Sheet1!$B$47</c:f>
              <c:strCache>
                <c:ptCount val="1"/>
                <c:pt idx="0">
                  <c:v>SGSY-SP, GoI</c:v>
                </c:pt>
              </c:strCache>
            </c:strRef>
          </c:tx>
          <c:cat>
            <c:strRef>
              <c:f>Sheet1!$B$48:$B$50</c:f>
              <c:strCache>
                <c:ptCount val="3"/>
                <c:pt idx="0">
                  <c:v>Enroled</c:v>
                </c:pt>
                <c:pt idx="1">
                  <c:v>Completed Training</c:v>
                </c:pt>
                <c:pt idx="2">
                  <c:v>Placed</c:v>
                </c:pt>
              </c:strCache>
            </c:strRef>
          </c:cat>
          <c:val>
            <c:numRef>
              <c:f>Sheet1!$C$48:$C$50</c:f>
              <c:numCache>
                <c:formatCode>General</c:formatCode>
                <c:ptCount val="3"/>
                <c:pt idx="0">
                  <c:v>1605</c:v>
                </c:pt>
                <c:pt idx="1">
                  <c:v>1509</c:v>
                </c:pt>
                <c:pt idx="2">
                  <c:v>965</c:v>
                </c:pt>
              </c:numCache>
            </c:numRef>
          </c:val>
        </c:ser>
        <c:overlap val="100"/>
        <c:axId val="93987584"/>
        <c:axId val="93989120"/>
      </c:barChart>
      <c:catAx>
        <c:axId val="93987584"/>
        <c:scaling>
          <c:orientation val="minMax"/>
        </c:scaling>
        <c:axPos val="b"/>
        <c:tickLblPos val="nextTo"/>
        <c:crossAx val="93989120"/>
        <c:crosses val="autoZero"/>
        <c:auto val="1"/>
        <c:lblAlgn val="ctr"/>
        <c:lblOffset val="100"/>
      </c:catAx>
      <c:valAx>
        <c:axId val="93989120"/>
        <c:scaling>
          <c:orientation val="minMax"/>
        </c:scaling>
        <c:axPos val="l"/>
        <c:majorGridlines/>
        <c:numFmt formatCode="General" sourceLinked="1"/>
        <c:tickLblPos val="nextTo"/>
        <c:crossAx val="9398758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/>
    <c:plotArea>
      <c:layout/>
      <c:barChart>
        <c:barDir val="col"/>
        <c:grouping val="stacked"/>
        <c:ser>
          <c:idx val="0"/>
          <c:order val="0"/>
          <c:tx>
            <c:strRef>
              <c:f>Sheet1!$B$51</c:f>
              <c:strCache>
                <c:ptCount val="1"/>
                <c:pt idx="0">
                  <c:v>Dir. Of Tourism, GoM</c:v>
                </c:pt>
              </c:strCache>
            </c:strRef>
          </c:tx>
          <c:cat>
            <c:strRef>
              <c:f>Sheet1!$B$52:$B$54</c:f>
              <c:strCache>
                <c:ptCount val="3"/>
                <c:pt idx="0">
                  <c:v>Enroled</c:v>
                </c:pt>
                <c:pt idx="1">
                  <c:v>Completed Training</c:v>
                </c:pt>
                <c:pt idx="2">
                  <c:v>Placed</c:v>
                </c:pt>
              </c:strCache>
            </c:strRef>
          </c:cat>
          <c:val>
            <c:numRef>
              <c:f>Sheet1!$C$52:$C$54</c:f>
              <c:numCache>
                <c:formatCode>General</c:formatCode>
                <c:ptCount val="3"/>
                <c:pt idx="0">
                  <c:v>1150</c:v>
                </c:pt>
                <c:pt idx="1">
                  <c:v>1038</c:v>
                </c:pt>
                <c:pt idx="2">
                  <c:v>748</c:v>
                </c:pt>
              </c:numCache>
            </c:numRef>
          </c:val>
        </c:ser>
        <c:overlap val="100"/>
        <c:axId val="94009216"/>
        <c:axId val="94010752"/>
      </c:barChart>
      <c:catAx>
        <c:axId val="94009216"/>
        <c:scaling>
          <c:orientation val="minMax"/>
        </c:scaling>
        <c:axPos val="b"/>
        <c:tickLblPos val="nextTo"/>
        <c:crossAx val="94010752"/>
        <c:crosses val="autoZero"/>
        <c:auto val="1"/>
        <c:lblAlgn val="ctr"/>
        <c:lblOffset val="100"/>
      </c:catAx>
      <c:valAx>
        <c:axId val="94010752"/>
        <c:scaling>
          <c:orientation val="minMax"/>
        </c:scaling>
        <c:axPos val="l"/>
        <c:majorGridlines/>
        <c:numFmt formatCode="General" sourceLinked="1"/>
        <c:tickLblPos val="nextTo"/>
        <c:crossAx val="94009216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/>
    <c:plotArea>
      <c:layout/>
      <c:barChart>
        <c:barDir val="col"/>
        <c:grouping val="stacked"/>
        <c:ser>
          <c:idx val="0"/>
          <c:order val="0"/>
          <c:tx>
            <c:strRef>
              <c:f>Sheet1!$B$55</c:f>
              <c:strCache>
                <c:ptCount val="1"/>
                <c:pt idx="0">
                  <c:v>MSSDS, GoM</c:v>
                </c:pt>
              </c:strCache>
            </c:strRef>
          </c:tx>
          <c:cat>
            <c:strRef>
              <c:f>Sheet1!$B$56:$B$58</c:f>
              <c:strCache>
                <c:ptCount val="3"/>
                <c:pt idx="0">
                  <c:v>Enroled</c:v>
                </c:pt>
                <c:pt idx="1">
                  <c:v>Completed Training</c:v>
                </c:pt>
                <c:pt idx="2">
                  <c:v>Placed</c:v>
                </c:pt>
              </c:strCache>
            </c:strRef>
          </c:cat>
          <c:val>
            <c:numRef>
              <c:f>Sheet1!$C$56:$C$58</c:f>
              <c:numCache>
                <c:formatCode>General</c:formatCode>
                <c:ptCount val="3"/>
                <c:pt idx="0">
                  <c:v>1150</c:v>
                </c:pt>
                <c:pt idx="1">
                  <c:v>835</c:v>
                </c:pt>
                <c:pt idx="2">
                  <c:v>595</c:v>
                </c:pt>
              </c:numCache>
            </c:numRef>
          </c:val>
        </c:ser>
        <c:overlap val="100"/>
        <c:axId val="94034944"/>
        <c:axId val="94036736"/>
      </c:barChart>
      <c:catAx>
        <c:axId val="94034944"/>
        <c:scaling>
          <c:orientation val="minMax"/>
        </c:scaling>
        <c:axPos val="b"/>
        <c:tickLblPos val="nextTo"/>
        <c:crossAx val="94036736"/>
        <c:crosses val="autoZero"/>
        <c:auto val="1"/>
        <c:lblAlgn val="ctr"/>
        <c:lblOffset val="100"/>
      </c:catAx>
      <c:valAx>
        <c:axId val="94036736"/>
        <c:scaling>
          <c:orientation val="minMax"/>
        </c:scaling>
        <c:axPos val="l"/>
        <c:majorGridlines/>
        <c:numFmt formatCode="General" sourceLinked="1"/>
        <c:tickLblPos val="nextTo"/>
        <c:crossAx val="9403494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/>
      <c:pieChart>
        <c:varyColors val="1"/>
        <c:ser>
          <c:idx val="0"/>
          <c:order val="0"/>
          <c:explosion val="18"/>
          <c:cat>
            <c:strRef>
              <c:f>'[Progress report-11.08.14-MSSDS.xlsx]Sheet1'!$C$3:$C$7</c:f>
              <c:strCache>
                <c:ptCount val="5"/>
                <c:pt idx="0">
                  <c:v>Hospitality</c:v>
                </c:pt>
                <c:pt idx="1">
                  <c:v>SMO</c:v>
                </c:pt>
                <c:pt idx="2">
                  <c:v>Basic Electrician</c:v>
                </c:pt>
                <c:pt idx="3">
                  <c:v>Asst Mason</c:v>
                </c:pt>
                <c:pt idx="4">
                  <c:v>Retail</c:v>
                </c:pt>
              </c:strCache>
            </c:strRef>
          </c:cat>
          <c:val>
            <c:numRef>
              <c:f>'[Progress report-11.08.14-MSSDS.xlsx]Sheet1'!$F$3:$F$7</c:f>
              <c:numCache>
                <c:formatCode>General</c:formatCode>
                <c:ptCount val="5"/>
                <c:pt idx="0">
                  <c:v>474</c:v>
                </c:pt>
                <c:pt idx="1">
                  <c:v>128</c:v>
                </c:pt>
                <c:pt idx="2">
                  <c:v>173</c:v>
                </c:pt>
                <c:pt idx="3">
                  <c:v>29</c:v>
                </c:pt>
                <c:pt idx="4">
                  <c:v>10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8440565762613148"/>
          <c:y val="4.8076940090796022E-2"/>
          <c:w val="0.31559434237387057"/>
          <c:h val="0.95192305990920401"/>
        </c:manualLayout>
      </c:layout>
      <c:txPr>
        <a:bodyPr/>
        <a:lstStyle/>
        <a:p>
          <a:pPr rtl="0">
            <a:defRPr lang="en-IN" sz="1200"/>
          </a:pPr>
          <a:endParaRPr lang="en-US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8"/>
  <c:chart>
    <c:plotArea>
      <c:layout/>
      <c:pieChart>
        <c:varyColors val="1"/>
        <c:ser>
          <c:idx val="0"/>
          <c:order val="0"/>
          <c:explosion val="18"/>
          <c:cat>
            <c:strRef>
              <c:f>'[Progress report-11.08.14-MSSDS.xlsx]Sheet1'!$D$12:$D$13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'[Progress report-11.08.14-MSSDS.xlsx]Sheet1'!$E$12:$E$13</c:f>
              <c:numCache>
                <c:formatCode>General</c:formatCode>
                <c:ptCount val="2"/>
                <c:pt idx="0">
                  <c:v>596</c:v>
                </c:pt>
                <c:pt idx="1">
                  <c:v>218</c:v>
                </c:pt>
              </c:numCache>
            </c:numRef>
          </c:val>
        </c:ser>
        <c:firstSliceAng val="0"/>
      </c:pieChart>
    </c:plotArea>
    <c:legend>
      <c:legendPos val="r"/>
      <c:txPr>
        <a:bodyPr/>
        <a:lstStyle/>
        <a:p>
          <a:pPr>
            <a:defRPr lang="en-IN" sz="1200"/>
          </a:pPr>
          <a:endParaRPr lang="en-US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/>
      <c:pieChart>
        <c:varyColors val="1"/>
        <c:ser>
          <c:idx val="0"/>
          <c:order val="0"/>
          <c:dPt>
            <c:idx val="0"/>
            <c:explosion val="11"/>
          </c:dPt>
          <c:dPt>
            <c:idx val="1"/>
            <c:explosion val="12"/>
          </c:dPt>
          <c:cat>
            <c:strRef>
              <c:f>'[Progress report-11.08.14-MSSDS.xlsx]Sheet1'!$E$18:$E$21</c:f>
              <c:strCache>
                <c:ptCount val="4"/>
                <c:pt idx="0">
                  <c:v>ST</c:v>
                </c:pt>
                <c:pt idx="1">
                  <c:v>SC</c:v>
                </c:pt>
                <c:pt idx="2">
                  <c:v>General</c:v>
                </c:pt>
                <c:pt idx="3">
                  <c:v>OBC</c:v>
                </c:pt>
              </c:strCache>
            </c:strRef>
          </c:cat>
          <c:val>
            <c:numRef>
              <c:f>'[Progress report-11.08.14-MSSDS.xlsx]Sheet1'!$F$18:$F$21</c:f>
              <c:numCache>
                <c:formatCode>General</c:formatCode>
                <c:ptCount val="4"/>
                <c:pt idx="0">
                  <c:v>760</c:v>
                </c:pt>
                <c:pt idx="1">
                  <c:v>11</c:v>
                </c:pt>
                <c:pt idx="2">
                  <c:v>38</c:v>
                </c:pt>
                <c:pt idx="3">
                  <c:v>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688767875978304"/>
          <c:y val="0.34343782325490163"/>
          <c:w val="0.30572914367012533"/>
          <c:h val="0.39970394623219996"/>
        </c:manualLayout>
      </c:layout>
      <c:txPr>
        <a:bodyPr/>
        <a:lstStyle/>
        <a:p>
          <a:pPr>
            <a:defRPr lang="en-IN"/>
          </a:pPr>
          <a:endParaRPr lang="en-US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208745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dmin\Desktop\Presentation\Trainees-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399" y="1524000"/>
            <a:ext cx="4284133" cy="3429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1524000"/>
            <a:ext cx="4038600" cy="344709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endParaRPr lang="en-IN" sz="1600" b="1" dirty="0" smtClean="0"/>
          </a:p>
          <a:p>
            <a:r>
              <a:rPr lang="en-IN" sz="1600" b="1" dirty="0" smtClean="0">
                <a:solidFill>
                  <a:schemeClr val="bg1"/>
                </a:solidFill>
              </a:rPr>
              <a:t>8</a:t>
            </a:r>
            <a:r>
              <a:rPr lang="en-IN" sz="1600" b="1" baseline="30000" dirty="0" smtClean="0">
                <a:solidFill>
                  <a:schemeClr val="bg1"/>
                </a:solidFill>
              </a:rPr>
              <a:t>th</a:t>
            </a:r>
            <a:r>
              <a:rPr lang="en-IN" sz="1600" b="1" dirty="0" smtClean="0">
                <a:solidFill>
                  <a:schemeClr val="bg1"/>
                </a:solidFill>
              </a:rPr>
              <a:t> May 2014</a:t>
            </a:r>
          </a:p>
          <a:p>
            <a:endParaRPr lang="en-IN" sz="1600" b="1" dirty="0" smtClean="0">
              <a:solidFill>
                <a:schemeClr val="bg1"/>
              </a:solidFill>
            </a:endParaRPr>
          </a:p>
          <a:p>
            <a:endParaRPr lang="en-IN" sz="1600" b="1" dirty="0" smtClean="0">
              <a:solidFill>
                <a:schemeClr val="bg1"/>
              </a:solidFill>
            </a:endParaRPr>
          </a:p>
          <a:p>
            <a:endParaRPr lang="en-IN" sz="1600" b="1" dirty="0" smtClean="0">
              <a:solidFill>
                <a:schemeClr val="bg1"/>
              </a:solidFill>
            </a:endParaRPr>
          </a:p>
          <a:p>
            <a:endParaRPr lang="en-IN" sz="1600" b="1" dirty="0" smtClean="0">
              <a:solidFill>
                <a:schemeClr val="bg1"/>
              </a:solidFill>
            </a:endParaRPr>
          </a:p>
          <a:p>
            <a:r>
              <a:rPr lang="en-IN" sz="1600" b="1" dirty="0" smtClean="0">
                <a:solidFill>
                  <a:schemeClr val="bg1"/>
                </a:solidFill>
              </a:rPr>
              <a:t>WORKSHOP ON SKILL DEVELOPMENT IN MEGHALAYA:  A WAY FORWARD</a:t>
            </a:r>
            <a:endParaRPr lang="en-IN" b="1" dirty="0" smtClean="0">
              <a:solidFill>
                <a:schemeClr val="bg1"/>
              </a:solidFill>
            </a:endParaRPr>
          </a:p>
          <a:p>
            <a:endParaRPr lang="en-IN" b="1" dirty="0" smtClean="0"/>
          </a:p>
          <a:p>
            <a:endParaRPr lang="en-IN" b="1" dirty="0" smtClean="0"/>
          </a:p>
          <a:p>
            <a:endParaRPr lang="en-IN" b="1" dirty="0" smtClean="0"/>
          </a:p>
          <a:p>
            <a:endParaRPr lang="en-IN" b="1" dirty="0" smtClean="0"/>
          </a:p>
          <a:p>
            <a:endParaRPr lang="en-IN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971800" y="63246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IL&amp;FS Institute of Skill 2014</a:t>
            </a:r>
            <a:endParaRPr kumimoji="0" lang="en-IN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en-IN" sz="1800" b="1" dirty="0" smtClean="0"/>
              <a:t>IL&amp;FS Skills-Progress @ Meghalaya</a:t>
            </a:r>
            <a:endParaRPr lang="en-IN" sz="18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95401" y="3810000"/>
          <a:ext cx="6096000" cy="2628900"/>
        </p:xfrm>
        <a:graphic>
          <a:graphicData uri="http://schemas.openxmlformats.org/drawingml/2006/table">
            <a:tbl>
              <a:tblPr/>
              <a:tblGrid>
                <a:gridCol w="3238931"/>
                <a:gridCol w="883345"/>
                <a:gridCol w="883345"/>
                <a:gridCol w="1090379"/>
              </a:tblGrid>
              <a:tr h="26289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Name of Skills Training Center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Period: Functional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6289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IL&amp;FS Skills School-Pyllun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18.07.11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25.02.15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yrs. 7 Mts.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IL&amp;FS Skills School-Rimrangpara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16.02.12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17.10.12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Mts.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IL&amp;FS Skills School-Mawthadraishan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01.03.12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09.02.13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Mts.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IL&amp;FS Skills School-Umsning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18.05.12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IL&amp;FS Skills School-Rongjeng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05.10.12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16.10.13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 Mts.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IL&amp;FS Skills School-Williamnagar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28.11.12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IL&amp;FS Skills School-Khliehriat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22.02.13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05.03.14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Yr 1 Mt.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IL&amp;FS Institute of Skills-Shillong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25.04.13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IL&amp;FS Skills School-Resubelpara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08.11.13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143000" y="990600"/>
          <a:ext cx="3505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410200" y="1600200"/>
          <a:ext cx="1905000" cy="1447800"/>
        </p:xfrm>
        <a:graphic>
          <a:graphicData uri="http://schemas.openxmlformats.org/drawingml/2006/table">
            <a:tbl>
              <a:tblPr/>
              <a:tblGrid>
                <a:gridCol w="737419"/>
                <a:gridCol w="1167581"/>
              </a:tblGrid>
              <a:tr h="4826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Centres Functional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FY-11-12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FY-12-13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FY-13-14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FY-14-15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2971800" y="63246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IL&amp;FS Institute of Skill 2014</a:t>
            </a:r>
            <a:endParaRPr kumimoji="0" lang="en-IN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1800" b="1" dirty="0" smtClean="0"/>
              <a:t>Placement Linked Skills Development Mandates @ Meghalaya</a:t>
            </a:r>
            <a:endParaRPr lang="en-IN" sz="1800" b="1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600200"/>
          <a:ext cx="2819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3048000" y="1600200"/>
          <a:ext cx="2819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791200" y="1600200"/>
          <a:ext cx="3114675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4495800"/>
          <a:ext cx="2565400" cy="990600"/>
        </p:xfrm>
        <a:graphic>
          <a:graphicData uri="http://schemas.openxmlformats.org/drawingml/2006/table">
            <a:tbl>
              <a:tblPr/>
              <a:tblGrid>
                <a:gridCol w="1249321"/>
                <a:gridCol w="1316079"/>
              </a:tblGrid>
              <a:tr h="2476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SGSY-SP, GoI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Enroled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Completed Training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Placed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200400" y="4495800"/>
          <a:ext cx="2565400" cy="990600"/>
        </p:xfrm>
        <a:graphic>
          <a:graphicData uri="http://schemas.openxmlformats.org/drawingml/2006/table">
            <a:tbl>
              <a:tblPr/>
              <a:tblGrid>
                <a:gridCol w="1249321"/>
                <a:gridCol w="1316079"/>
              </a:tblGrid>
              <a:tr h="2476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Dir. Of Tourism, GoM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Enroled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Completed Training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Placed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096000" y="4495800"/>
          <a:ext cx="2565400" cy="990600"/>
        </p:xfrm>
        <a:graphic>
          <a:graphicData uri="http://schemas.openxmlformats.org/drawingml/2006/table">
            <a:tbl>
              <a:tblPr/>
              <a:tblGrid>
                <a:gridCol w="1249321"/>
                <a:gridCol w="1316079"/>
              </a:tblGrid>
              <a:tr h="2476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MSSDS, GoM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Enroled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Completed Training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Placed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Subtitle 2"/>
          <p:cNvSpPr txBox="1">
            <a:spLocks/>
          </p:cNvSpPr>
          <p:nvPr/>
        </p:nvSpPr>
        <p:spPr>
          <a:xfrm>
            <a:off x="2971800" y="63246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IL&amp;FS Institute of Skill 2014</a:t>
            </a:r>
            <a:endParaRPr kumimoji="0" lang="en-IN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IN" sz="1800" b="1" dirty="0" smtClean="0"/>
              <a:t>IL&amp;FS Skills Development Corporation Limited</a:t>
            </a:r>
            <a:br>
              <a:rPr lang="en-IN" sz="1800" b="1" dirty="0" smtClean="0"/>
            </a:br>
            <a:r>
              <a:rPr lang="en-IN" sz="1800" b="1" dirty="0" smtClean="0"/>
              <a:t>Evolved as India’s LARGEST Skills Company</a:t>
            </a:r>
            <a:endParaRPr lang="en-IN" sz="1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20" y="914401"/>
            <a:ext cx="5095780" cy="5504630"/>
          </a:xfrm>
          <a:prstGeom prst="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914400"/>
            <a:ext cx="327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743200"/>
            <a:ext cx="336547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971800" y="63246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IL&amp;FS Institute of Skill 2014</a:t>
            </a:r>
            <a:endParaRPr kumimoji="0" lang="en-IN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IN" sz="2000" b="1" dirty="0" smtClean="0"/>
              <a:t>Mandate From Meghalaya State Skills Development Society (MSSDS)</a:t>
            </a:r>
            <a:br>
              <a:rPr lang="en-IN" sz="2000" b="1" dirty="0" smtClean="0"/>
            </a:br>
            <a:r>
              <a:rPr lang="en-IN" sz="2000" b="1" dirty="0" smtClean="0"/>
              <a:t>Progress – As on 31</a:t>
            </a:r>
            <a:r>
              <a:rPr lang="en-IN" sz="2000" b="1" baseline="30000" dirty="0" smtClean="0"/>
              <a:t>st</a:t>
            </a:r>
            <a:r>
              <a:rPr lang="en-IN" sz="2000" b="1" dirty="0" smtClean="0"/>
              <a:t> Mar, 2015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752599"/>
          <a:ext cx="3886200" cy="3352804"/>
        </p:xfrm>
        <a:graphic>
          <a:graphicData uri="http://schemas.openxmlformats.org/drawingml/2006/table">
            <a:tbl>
              <a:tblPr/>
              <a:tblGrid>
                <a:gridCol w="769921"/>
                <a:gridCol w="864973"/>
                <a:gridCol w="651106"/>
                <a:gridCol w="762000"/>
                <a:gridCol w="304800"/>
                <a:gridCol w="533400"/>
              </a:tblGrid>
              <a:tr h="47897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Enrolled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Dropped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Completed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Placed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7897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Hospitality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7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7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Basic Electrician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7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Asst Mason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7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Retail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7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572000" y="1752600"/>
          <a:ext cx="3657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5410200"/>
            <a:ext cx="7924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Connecting People through SKILLS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971800" y="63246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IL&amp;FS Institute of Skill 2014</a:t>
            </a:r>
            <a:endParaRPr kumimoji="0" lang="en-IN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IN" sz="1800" b="1" dirty="0" smtClean="0"/>
              <a:t>Trainee Profile</a:t>
            </a:r>
            <a:endParaRPr lang="en-IN" sz="1800" b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81000" y="3124200"/>
          <a:ext cx="2590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2895600" y="3276600"/>
          <a:ext cx="25146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105400" y="2667000"/>
          <a:ext cx="2971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5029200" y="685800"/>
          <a:ext cx="2971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00" y="1219200"/>
          <a:ext cx="3124200" cy="1752600"/>
        </p:xfrm>
        <a:graphic>
          <a:graphicData uri="http://schemas.openxmlformats.org/drawingml/2006/table">
            <a:tbl>
              <a:tblPr/>
              <a:tblGrid>
                <a:gridCol w="1591574"/>
                <a:gridCol w="1119996"/>
                <a:gridCol w="412630"/>
              </a:tblGrid>
              <a:tr h="2921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School Drop-out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Completed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V-VIII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IX-under 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X-under XII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 &amp; above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257800" y="5181600"/>
          <a:ext cx="1981200" cy="1143000"/>
        </p:xfrm>
        <a:graphic>
          <a:graphicData uri="http://schemas.openxmlformats.org/drawingml/2006/table">
            <a:tbl>
              <a:tblPr/>
              <a:tblGrid>
                <a:gridCol w="838200"/>
                <a:gridCol w="902855"/>
                <a:gridCol w="240145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Religion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Completed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Christian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Hindu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Mulsim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5181600"/>
          <a:ext cx="1981201" cy="1143000"/>
        </p:xfrm>
        <a:graphic>
          <a:graphicData uri="http://schemas.openxmlformats.org/drawingml/2006/table">
            <a:tbl>
              <a:tblPr/>
              <a:tblGrid>
                <a:gridCol w="838199"/>
                <a:gridCol w="914400"/>
                <a:gridCol w="228602"/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Gender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Completed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Boys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Girls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895600" y="5181600"/>
          <a:ext cx="1981201" cy="1143000"/>
        </p:xfrm>
        <a:graphic>
          <a:graphicData uri="http://schemas.openxmlformats.org/drawingml/2006/table">
            <a:tbl>
              <a:tblPr/>
              <a:tblGrid>
                <a:gridCol w="838200"/>
                <a:gridCol w="914400"/>
                <a:gridCol w="228601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Category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Completed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Subtitle 2"/>
          <p:cNvSpPr txBox="1">
            <a:spLocks/>
          </p:cNvSpPr>
          <p:nvPr/>
        </p:nvSpPr>
        <p:spPr>
          <a:xfrm>
            <a:off x="2971800" y="63246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IL&amp;FS Institute of Skill 2014</a:t>
            </a:r>
            <a:endParaRPr kumimoji="0" lang="en-IN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1800" b="1" dirty="0" smtClean="0"/>
              <a:t>District Wise Coverage</a:t>
            </a:r>
            <a:endParaRPr lang="en-IN" sz="1800" b="1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038600" y="762000"/>
          <a:ext cx="3790951" cy="568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524000"/>
          <a:ext cx="3733799" cy="3581396"/>
        </p:xfrm>
        <a:graphic>
          <a:graphicData uri="http://schemas.openxmlformats.org/drawingml/2006/table">
            <a:tbl>
              <a:tblPr/>
              <a:tblGrid>
                <a:gridCol w="2184670"/>
                <a:gridCol w="787130"/>
                <a:gridCol w="761999"/>
              </a:tblGrid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Completed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Ribhoi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East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Khasi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Hills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West </a:t>
                      </a:r>
                      <a:r>
                        <a:rPr lang="en-IN" sz="12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Khasi</a:t>
                      </a:r>
                      <a:r>
                        <a:rPr lang="en-IN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Hills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South West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Khasi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Hills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Jaintia Hills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East Jaintia Hills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North Garo Hills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East Garo Hills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West Garo Hills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West Jaintia Hills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South West Garo Hills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South Garo Hills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1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2971800" y="63246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IL&amp;FS Institute of Skill 2014</a:t>
            </a:r>
            <a:endParaRPr kumimoji="0" lang="en-IN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1800" b="1" dirty="0" smtClean="0"/>
              <a:t>Community Mobilization</a:t>
            </a:r>
            <a:endParaRPr lang="en-IN" sz="1800" b="1" dirty="0"/>
          </a:p>
        </p:txBody>
      </p:sp>
      <p:pic>
        <p:nvPicPr>
          <p:cNvPr id="4" name="Picture 2" descr="E:\Subhra\IETS\Skills\Meghalaya Eco-Tourism Capacity Building\Capacity building under Basin\3rd Mandate\Resu PHOTO\MOBILIZATION PHOTO\photo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2590800" cy="2514600"/>
          </a:xfrm>
          <a:prstGeom prst="rect">
            <a:avLst/>
          </a:prstGeom>
          <a:noFill/>
        </p:spPr>
      </p:pic>
      <p:pic>
        <p:nvPicPr>
          <p:cNvPr id="5" name="Content Placeholder 4" descr="Wapung 07.6.201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124200" y="1295400"/>
            <a:ext cx="2514599" cy="2514600"/>
          </a:xfrm>
        </p:spPr>
      </p:pic>
      <p:pic>
        <p:nvPicPr>
          <p:cNvPr id="6" name="Picture 2" descr="E:\Subhra\Desktop\Mobilization Photos\Chera-12.06.14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295401"/>
            <a:ext cx="2448984" cy="2514599"/>
          </a:xfrm>
          <a:prstGeom prst="rect">
            <a:avLst/>
          </a:prstGeom>
          <a:noFill/>
        </p:spPr>
      </p:pic>
      <p:pic>
        <p:nvPicPr>
          <p:cNvPr id="7" name="Picture 2" descr="E:\Subhra\Desktop\Mobilization Photos\Mawkyrwat 05.07.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038600"/>
            <a:ext cx="2606675" cy="2107406"/>
          </a:xfrm>
          <a:prstGeom prst="rect">
            <a:avLst/>
          </a:prstGeom>
          <a:noFill/>
        </p:spPr>
      </p:pic>
      <p:pic>
        <p:nvPicPr>
          <p:cNvPr id="8" name="Picture 7" descr="C:\Users\admin\Pictures\20140712_1115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038600"/>
            <a:ext cx="2490952" cy="2133600"/>
          </a:xfrm>
          <a:prstGeom prst="rect">
            <a:avLst/>
          </a:prstGeom>
          <a:noFill/>
        </p:spPr>
      </p:pic>
      <p:pic>
        <p:nvPicPr>
          <p:cNvPr id="9" name="Picture 2" descr="E:\Subhra\IETS\Skills\MSSDS-Placement Linked Skill Dev\Post Bid\WKH mobilization\Differently Abled-West Khasi Hills\PWD awareness-WKH\IMG-20141203-WA00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4038600"/>
            <a:ext cx="2438400" cy="2133600"/>
          </a:xfrm>
          <a:prstGeom prst="rect">
            <a:avLst/>
          </a:prstGeom>
          <a:noFill/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971800" y="63246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IL&amp;FS Institute of Skill 2014</a:t>
            </a:r>
            <a:endParaRPr kumimoji="0" lang="en-IN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1800" b="1" dirty="0" smtClean="0"/>
              <a:t>Training </a:t>
            </a:r>
            <a:endParaRPr lang="en-IN" sz="1800" b="1" dirty="0"/>
          </a:p>
        </p:txBody>
      </p:sp>
      <p:pic>
        <p:nvPicPr>
          <p:cNvPr id="4" name="Picture 2" descr="E:\Subhra\IETS\Skills\MSSDS-Placement Linked Skill Dev\Post Bid\MIS\Hospitality-F&amp;B Service\MSSDS Batch 3 Resubelpara-F&amp;B Services-PHOTO\photo0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2667000" cy="21336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600200"/>
            <a:ext cx="2590799" cy="212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Subhra\IETS\Skills\MSSDS-Placement Linked Skill Dev\Post Bid\MIS\Mason\Mason Photos\Mason Practical-MSSD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00200"/>
            <a:ext cx="2438400" cy="2133600"/>
          </a:xfrm>
          <a:prstGeom prst="rect">
            <a:avLst/>
          </a:prstGeom>
          <a:noFill/>
        </p:spPr>
      </p:pic>
      <p:pic>
        <p:nvPicPr>
          <p:cNvPr id="8" name="Picture 2" descr="E:\Subhra\IETS\Skills\MSSDS-Placement Linked Skill Dev\Post Bid\MIS\SMO\7th Batch\Photo-IIS Palladam-21.01.15\20150121_121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962400"/>
            <a:ext cx="2667000" cy="2057400"/>
          </a:xfrm>
          <a:prstGeom prst="rect">
            <a:avLst/>
          </a:prstGeom>
          <a:noFill/>
        </p:spPr>
      </p:pic>
      <p:pic>
        <p:nvPicPr>
          <p:cNvPr id="10" name="Picture 9" descr="Group pho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3962400"/>
            <a:ext cx="2606040" cy="2057400"/>
          </a:xfrm>
          <a:prstGeom prst="rect">
            <a:avLst/>
          </a:prstGeom>
        </p:spPr>
      </p:pic>
      <p:pic>
        <p:nvPicPr>
          <p:cNvPr id="11" name="Picture 3" descr="C:\Users\Gouncelling\Desktop\Group photo\9956 Group Pho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3962400"/>
            <a:ext cx="2438400" cy="2057400"/>
          </a:xfrm>
          <a:prstGeom prst="rect">
            <a:avLst/>
          </a:prstGeom>
          <a:noFill/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2971800" y="63246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IL&amp;FS Institute of Skill 2014</a:t>
            </a:r>
            <a:endParaRPr kumimoji="0" lang="en-IN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1800" b="1" dirty="0" smtClean="0"/>
              <a:t>Placement</a:t>
            </a:r>
            <a:endParaRPr lang="en-IN" sz="1800" b="1" dirty="0"/>
          </a:p>
        </p:txBody>
      </p:sp>
      <p:pic>
        <p:nvPicPr>
          <p:cNvPr id="4" name="Picture 2" descr="H:\B-11671\Alf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2133600" cy="2536166"/>
          </a:xfrm>
          <a:prstGeom prst="rect">
            <a:avLst/>
          </a:prstGeom>
          <a:noFill/>
        </p:spPr>
      </p:pic>
      <p:pic>
        <p:nvPicPr>
          <p:cNvPr id="5" name="Picture 3" descr="H:\B-11671\Magri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219200"/>
            <a:ext cx="2242750" cy="2590800"/>
          </a:xfrm>
          <a:prstGeom prst="rect">
            <a:avLst/>
          </a:prstGeom>
          <a:noFill/>
        </p:spPr>
      </p:pic>
      <p:pic>
        <p:nvPicPr>
          <p:cNvPr id="6" name="Picture 2" descr="H:\B-11671\Elec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219200"/>
            <a:ext cx="2438400" cy="2621802"/>
          </a:xfrm>
          <a:prstGeom prst="rect">
            <a:avLst/>
          </a:prstGeom>
          <a:noFill/>
        </p:spPr>
      </p:pic>
      <p:pic>
        <p:nvPicPr>
          <p:cNvPr id="7" name="Picture 2" descr="C:\Photos\Photos Munnar&amp;Sterling\Sterling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114800"/>
            <a:ext cx="2133600" cy="2286000"/>
          </a:xfrm>
          <a:prstGeom prst="rect">
            <a:avLst/>
          </a:prstGeom>
          <a:noFill/>
        </p:spPr>
      </p:pic>
      <p:pic>
        <p:nvPicPr>
          <p:cNvPr id="8" name="Picture 3" descr="C:\Users\Gouncelling\Desktop\Group photo\Young bra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114800"/>
            <a:ext cx="2209800" cy="2286000"/>
          </a:xfrm>
          <a:prstGeom prst="rect">
            <a:avLst/>
          </a:prstGeom>
          <a:noFill/>
        </p:spPr>
      </p:pic>
      <p:pic>
        <p:nvPicPr>
          <p:cNvPr id="9" name="Picture 2" descr="E:\Subhra\Desktop\Placement Migrations completed\Placement Migration-Sterline,Kohinoor\Sterling Photos\IMG-20140721-WA002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114800"/>
            <a:ext cx="2395269" cy="2269728"/>
          </a:xfrm>
          <a:prstGeom prst="rect">
            <a:avLst/>
          </a:prstGeom>
          <a:noFill/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971800" y="63246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IL&amp;FS Institute of Skill 2014</a:t>
            </a:r>
            <a:endParaRPr kumimoji="0" lang="en-IN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IN" sz="1800" b="1" dirty="0" smtClean="0"/>
              <a:t>Thank You</a:t>
            </a:r>
            <a:endParaRPr lang="en-IN" sz="18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971800" y="63246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IL&amp;FS Institute of Skill 2014</a:t>
            </a:r>
            <a:endParaRPr kumimoji="0" lang="en-IN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14400"/>
            <a:ext cx="54578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90800" y="3505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2</a:t>
            </a:r>
            <a:r>
              <a:rPr lang="en-IN" baseline="30000" dirty="0" smtClean="0"/>
              <a:t>nd</a:t>
            </a:r>
            <a:r>
              <a:rPr lang="en-IN" dirty="0" smtClean="0"/>
              <a:t> Floor, NL Complex</a:t>
            </a:r>
          </a:p>
          <a:p>
            <a:r>
              <a:rPr lang="en-IN" dirty="0" err="1" smtClean="0"/>
              <a:t>Dhankheti</a:t>
            </a:r>
            <a:r>
              <a:rPr lang="en-IN" dirty="0" smtClean="0"/>
              <a:t>, </a:t>
            </a:r>
            <a:r>
              <a:rPr lang="en-IN" dirty="0" err="1" smtClean="0"/>
              <a:t>Shillong</a:t>
            </a:r>
            <a:endParaRPr lang="en-IN" dirty="0" smtClean="0"/>
          </a:p>
          <a:p>
            <a:r>
              <a:rPr lang="en-IN" dirty="0" smtClean="0"/>
              <a:t>Meghalaya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1800" dirty="0" smtClean="0"/>
              <a:t>1</a:t>
            </a:r>
            <a:r>
              <a:rPr lang="en-IN" sz="1800" baseline="30000" dirty="0" smtClean="0"/>
              <a:t>st</a:t>
            </a:r>
            <a:r>
              <a:rPr lang="en-IN" sz="1800" dirty="0" smtClean="0"/>
              <a:t> IL&amp;FS Skills School started functioning at </a:t>
            </a:r>
            <a:r>
              <a:rPr lang="en-IN" sz="1800" dirty="0" err="1" smtClean="0"/>
              <a:t>Pyllun</a:t>
            </a:r>
            <a:r>
              <a:rPr lang="en-IN" sz="1800" dirty="0" smtClean="0"/>
              <a:t> Village, </a:t>
            </a:r>
            <a:r>
              <a:rPr lang="en-IN" sz="1800" dirty="0" err="1" smtClean="0"/>
              <a:t>RiBhoi</a:t>
            </a:r>
            <a:r>
              <a:rPr lang="en-IN" sz="1800" dirty="0" smtClean="0"/>
              <a:t> : </a:t>
            </a:r>
            <a:r>
              <a:rPr lang="en-IN" sz="2400" dirty="0" smtClean="0">
                <a:solidFill>
                  <a:srgbClr val="FF0000"/>
                </a:solidFill>
              </a:rPr>
              <a:t>18</a:t>
            </a:r>
            <a:r>
              <a:rPr lang="en-IN" sz="2400" baseline="30000" dirty="0" smtClean="0">
                <a:solidFill>
                  <a:srgbClr val="FF0000"/>
                </a:solidFill>
              </a:rPr>
              <a:t>th</a:t>
            </a:r>
            <a:r>
              <a:rPr lang="en-IN" sz="2400" dirty="0" smtClean="0">
                <a:solidFill>
                  <a:srgbClr val="FF0000"/>
                </a:solidFill>
              </a:rPr>
              <a:t> July, 2011</a:t>
            </a:r>
            <a:br>
              <a:rPr lang="en-IN" sz="2400" dirty="0" smtClean="0">
                <a:solidFill>
                  <a:srgbClr val="FF0000"/>
                </a:solidFill>
              </a:rPr>
            </a:br>
            <a:r>
              <a:rPr lang="en-IN" sz="1800" dirty="0" smtClean="0"/>
              <a:t>1</a:t>
            </a:r>
            <a:r>
              <a:rPr lang="en-IN" sz="1800" baseline="30000" dirty="0" smtClean="0"/>
              <a:t>st</a:t>
            </a:r>
            <a:r>
              <a:rPr lang="en-IN" sz="1800" dirty="0" smtClean="0"/>
              <a:t> Batch: Sponsorship- SGSY-SP, </a:t>
            </a:r>
            <a:r>
              <a:rPr lang="en-IN" sz="1800" dirty="0" err="1" smtClean="0"/>
              <a:t>MoRD</a:t>
            </a:r>
            <a:r>
              <a:rPr lang="en-IN" sz="1800" dirty="0" smtClean="0"/>
              <a:t>, Govt. of India</a:t>
            </a:r>
            <a:br>
              <a:rPr lang="en-IN" sz="1800" dirty="0" smtClean="0"/>
            </a:br>
            <a:r>
              <a:rPr lang="en-IN" sz="1800" dirty="0" smtClean="0"/>
              <a:t>Training Capacity: 30, Trade: Facility Management Services</a:t>
            </a:r>
            <a:endParaRPr lang="en-IN" sz="1800" dirty="0"/>
          </a:p>
        </p:txBody>
      </p:sp>
      <p:pic>
        <p:nvPicPr>
          <p:cNvPr id="2050" name="Picture 2" descr="C:\Users\admin\Desktop\Presentation\Barapan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1323974"/>
            <a:ext cx="7181850" cy="5000625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971800" y="63246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IL&amp;FS Institute of Skill 2014</a:t>
            </a:r>
            <a:endParaRPr kumimoji="0" lang="en-IN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IN" sz="1800" dirty="0" smtClean="0"/>
              <a:t>(1</a:t>
            </a:r>
            <a:r>
              <a:rPr lang="en-IN" sz="1800" baseline="30000" dirty="0" smtClean="0"/>
              <a:t>st</a:t>
            </a:r>
            <a:r>
              <a:rPr lang="en-IN" sz="1800" dirty="0" smtClean="0"/>
              <a:t> Batch: Enrolled-17, Completed-9, Placed-9 )</a:t>
            </a:r>
            <a:br>
              <a:rPr lang="en-IN" sz="1800" dirty="0" smtClean="0"/>
            </a:br>
            <a:r>
              <a:rPr lang="en-IN" sz="1800" dirty="0" smtClean="0"/>
              <a:t>Graduation Day-8</a:t>
            </a:r>
            <a:r>
              <a:rPr lang="en-IN" sz="1800" baseline="30000" dirty="0" smtClean="0"/>
              <a:t>th</a:t>
            </a:r>
            <a:r>
              <a:rPr lang="en-IN" sz="1800" dirty="0" smtClean="0"/>
              <a:t> Aug, 2011</a:t>
            </a:r>
            <a:br>
              <a:rPr lang="en-IN" sz="1800" dirty="0" smtClean="0"/>
            </a:br>
            <a:r>
              <a:rPr lang="en-IN" sz="1800" b="1" dirty="0" smtClean="0"/>
              <a:t>Chief Guest: </a:t>
            </a:r>
            <a:r>
              <a:rPr lang="en-IN" sz="1800" b="1" dirty="0" err="1" smtClean="0"/>
              <a:t>Shri</a:t>
            </a:r>
            <a:r>
              <a:rPr lang="en-IN" sz="1800" b="1" dirty="0" smtClean="0"/>
              <a:t> WMS </a:t>
            </a:r>
            <a:r>
              <a:rPr lang="en-IN" sz="1800" b="1" dirty="0" err="1" smtClean="0"/>
              <a:t>Pariat</a:t>
            </a:r>
            <a:r>
              <a:rPr lang="en-IN" sz="1800" b="1" dirty="0" smtClean="0"/>
              <a:t>, IAS, Chief Secretary to Govt. of Meghalaya </a:t>
            </a:r>
            <a:endParaRPr lang="en-IN" sz="1800" b="1" dirty="0"/>
          </a:p>
        </p:txBody>
      </p:sp>
      <p:pic>
        <p:nvPicPr>
          <p:cNvPr id="3074" name="Picture 2" descr="C:\Users\admin\Desktop\Presentation\Govt. initiative-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67625" cy="4762500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971800" y="63246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IL&amp;FS Institute of Skill 2014</a:t>
            </a:r>
            <a:endParaRPr kumimoji="0" lang="en-IN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1800" dirty="0" smtClean="0"/>
              <a:t>(2</a:t>
            </a:r>
            <a:r>
              <a:rPr lang="en-IN" sz="1800" baseline="30000" dirty="0" smtClean="0"/>
              <a:t>nd</a:t>
            </a:r>
            <a:r>
              <a:rPr lang="en-IN" sz="1800" dirty="0" smtClean="0"/>
              <a:t> Batch: Enrolled- 34, Completed-28, Placed-28 )</a:t>
            </a:r>
            <a:br>
              <a:rPr lang="en-IN" sz="1800" dirty="0" smtClean="0"/>
            </a:br>
            <a:r>
              <a:rPr lang="en-IN" sz="1800" dirty="0" smtClean="0"/>
              <a:t>Graduation Day-17</a:t>
            </a:r>
            <a:r>
              <a:rPr lang="en-IN" sz="1800" baseline="30000" dirty="0" smtClean="0"/>
              <a:t>th</a:t>
            </a:r>
            <a:r>
              <a:rPr lang="en-IN" sz="1800" dirty="0" smtClean="0"/>
              <a:t> Oct, 2011</a:t>
            </a:r>
            <a:br>
              <a:rPr lang="en-IN" sz="1800" dirty="0" smtClean="0"/>
            </a:br>
            <a:r>
              <a:rPr lang="en-IN" sz="1800" b="1" dirty="0" smtClean="0"/>
              <a:t> Chief Guest: </a:t>
            </a:r>
            <a:r>
              <a:rPr lang="en-IN" sz="1800" b="1" dirty="0" err="1" smtClean="0"/>
              <a:t>Shri</a:t>
            </a:r>
            <a:r>
              <a:rPr lang="en-IN" sz="1800" b="1" dirty="0" smtClean="0"/>
              <a:t> S </a:t>
            </a:r>
            <a:r>
              <a:rPr lang="en-IN" sz="1800" b="1" dirty="0" err="1" smtClean="0"/>
              <a:t>Sangma</a:t>
            </a:r>
            <a:r>
              <a:rPr lang="en-IN" sz="1800" b="1" dirty="0" smtClean="0"/>
              <a:t>, </a:t>
            </a:r>
            <a:r>
              <a:rPr lang="en-US" sz="1800" b="1" dirty="0" err="1" smtClean="0"/>
              <a:t>Honourable</a:t>
            </a:r>
            <a:r>
              <a:rPr lang="en-US" sz="1800" b="1" dirty="0" smtClean="0"/>
              <a:t> Minister, Community &amp; Rural Development, Govt. of Meghalaya</a:t>
            </a:r>
            <a:endParaRPr lang="en-IN" sz="1800" dirty="0"/>
          </a:p>
        </p:txBody>
      </p:sp>
      <p:pic>
        <p:nvPicPr>
          <p:cNvPr id="4098" name="Picture 2" descr="C:\Users\admin\Desktop\Presentation\Govt. initiative-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848600" cy="4805362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971800" y="63246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IL&amp;FS Institute of Skill 2014</a:t>
            </a:r>
            <a:endParaRPr kumimoji="0" lang="en-IN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Autofit/>
          </a:bodyPr>
          <a:lstStyle/>
          <a:p>
            <a:r>
              <a:rPr lang="en-IN" sz="1800" dirty="0" smtClean="0"/>
              <a:t>3</a:t>
            </a:r>
            <a:r>
              <a:rPr lang="en-IN" sz="1800" baseline="30000" dirty="0" smtClean="0"/>
              <a:t>rd</a:t>
            </a:r>
            <a:r>
              <a:rPr lang="en-IN" sz="1800" dirty="0" smtClean="0"/>
              <a:t> Batch: Enrolled- 21, Completed-21, Placed-21</a:t>
            </a:r>
            <a:br>
              <a:rPr lang="en-IN" sz="1800" dirty="0" smtClean="0"/>
            </a:br>
            <a:r>
              <a:rPr lang="en-IN" sz="1800" dirty="0" smtClean="0"/>
              <a:t>4</a:t>
            </a:r>
            <a:r>
              <a:rPr lang="en-IN" sz="1800" baseline="30000" dirty="0" smtClean="0"/>
              <a:t>th</a:t>
            </a:r>
            <a:r>
              <a:rPr lang="en-IN" sz="1800" dirty="0" smtClean="0"/>
              <a:t> Batch: - Enrolled- 26, Completed-26, Placed-26</a:t>
            </a:r>
            <a:br>
              <a:rPr lang="en-IN" sz="1800" dirty="0" smtClean="0"/>
            </a:br>
            <a:r>
              <a:rPr lang="en-IN" sz="1800" b="1" dirty="0" smtClean="0"/>
              <a:t>On 6</a:t>
            </a:r>
            <a:r>
              <a:rPr lang="en-IN" sz="1800" b="1" baseline="30000" dirty="0" smtClean="0"/>
              <a:t>th</a:t>
            </a:r>
            <a:r>
              <a:rPr lang="en-IN" sz="1800" b="1" dirty="0" smtClean="0"/>
              <a:t> Dec’2011 Chief Guest: </a:t>
            </a:r>
            <a:r>
              <a:rPr lang="en-IN" sz="1800" b="1" dirty="0" err="1" smtClean="0"/>
              <a:t>Shri</a:t>
            </a:r>
            <a:r>
              <a:rPr lang="en-IN" sz="1800" b="1" dirty="0" smtClean="0"/>
              <a:t>. PBO </a:t>
            </a:r>
            <a:r>
              <a:rPr lang="en-IN" sz="1800" b="1" dirty="0" err="1" smtClean="0"/>
              <a:t>Warjri</a:t>
            </a:r>
            <a:r>
              <a:rPr lang="en-IN" sz="1800" b="1" dirty="0" smtClean="0"/>
              <a:t>, IAS, Addl. Chief Secretary, </a:t>
            </a:r>
            <a:r>
              <a:rPr lang="en-IN" sz="1800" b="1" dirty="0" err="1" smtClean="0"/>
              <a:t>GoM</a:t>
            </a:r>
            <a:r>
              <a:rPr lang="en-IN" sz="1800" b="1" dirty="0" smtClean="0"/>
              <a:t/>
            </a:r>
            <a:br>
              <a:rPr lang="en-IN" sz="1800" b="1" dirty="0" smtClean="0"/>
            </a:br>
            <a:r>
              <a:rPr lang="en-IN" sz="1800" b="1" dirty="0" smtClean="0"/>
              <a:t> On 11</a:t>
            </a:r>
            <a:r>
              <a:rPr lang="en-IN" sz="1800" b="1" baseline="30000" dirty="0" smtClean="0"/>
              <a:t>th</a:t>
            </a:r>
            <a:r>
              <a:rPr lang="en-IN" sz="1800" b="1" dirty="0" smtClean="0"/>
              <a:t> Jan, 2012 Chief Guest: </a:t>
            </a:r>
            <a:r>
              <a:rPr lang="en-IN" sz="1800" b="1" dirty="0" err="1" smtClean="0"/>
              <a:t>Shri</a:t>
            </a:r>
            <a:r>
              <a:rPr lang="en-IN" sz="1800" b="1" dirty="0" smtClean="0"/>
              <a:t>. </a:t>
            </a:r>
            <a:r>
              <a:rPr lang="en-IN" sz="1800" b="1" dirty="0" err="1" smtClean="0"/>
              <a:t>K.S.Kropha</a:t>
            </a:r>
            <a:r>
              <a:rPr lang="en-IN" sz="1800" b="1" dirty="0" smtClean="0"/>
              <a:t>, IAS, Principal Secretary, </a:t>
            </a:r>
            <a:r>
              <a:rPr lang="en-IN" sz="1800" b="1" dirty="0" err="1" smtClean="0"/>
              <a:t>GoM</a:t>
            </a:r>
            <a:r>
              <a:rPr lang="en-IN" sz="1800" dirty="0" smtClean="0"/>
              <a:t/>
            </a:r>
            <a:br>
              <a:rPr lang="en-IN" sz="1800" dirty="0" smtClean="0"/>
            </a:br>
            <a:endParaRPr lang="en-IN" sz="1800" dirty="0"/>
          </a:p>
        </p:txBody>
      </p:sp>
      <p:pic>
        <p:nvPicPr>
          <p:cNvPr id="5122" name="Picture 2" descr="C:\Users\admin\Desktop\Presentation\Govt. initiative-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638925" cy="4914900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971800" y="63246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IL&amp;FS Institute of Skill 2014</a:t>
            </a:r>
            <a:endParaRPr kumimoji="0" lang="en-IN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IN" sz="1800" b="1" dirty="0" err="1" smtClean="0"/>
              <a:t>Shri</a:t>
            </a:r>
            <a:r>
              <a:rPr lang="en-IN" sz="1800" b="1" dirty="0" smtClean="0"/>
              <a:t> KN Kumar, IAS , Principal Secretary to </a:t>
            </a:r>
            <a:r>
              <a:rPr lang="en-IN" sz="1800" b="1" dirty="0" err="1" smtClean="0"/>
              <a:t>GoM</a:t>
            </a:r>
            <a:r>
              <a:rPr lang="en-IN" sz="1800" b="1" dirty="0" smtClean="0"/>
              <a:t>- C&amp;RD</a:t>
            </a:r>
            <a:br>
              <a:rPr lang="en-IN" sz="1800" b="1" dirty="0" smtClean="0"/>
            </a:br>
            <a:r>
              <a:rPr lang="en-IN" sz="1800" b="1" dirty="0" smtClean="0"/>
              <a:t>With senior </a:t>
            </a:r>
            <a:r>
              <a:rPr lang="en-IN" sz="1800" b="1" dirty="0" err="1" smtClean="0"/>
              <a:t>GoM</a:t>
            </a:r>
            <a:r>
              <a:rPr lang="en-IN" sz="1800" b="1" dirty="0" smtClean="0"/>
              <a:t> officials across departments</a:t>
            </a:r>
            <a:endParaRPr lang="en-IN" sz="1800" b="1" dirty="0"/>
          </a:p>
        </p:txBody>
      </p:sp>
      <p:pic>
        <p:nvPicPr>
          <p:cNvPr id="1026" name="Picture 2" descr="C:\Users\admin\Desktop\Presentation\Govt. initiative-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90600"/>
            <a:ext cx="4638675" cy="5555622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971800" y="63246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IL&amp;FS Institute of Skill 2014</a:t>
            </a:r>
            <a:endParaRPr kumimoji="0" lang="en-IN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IN" sz="1800" b="1" dirty="0" smtClean="0"/>
              <a:t>Team of MCS officials visited ISS </a:t>
            </a:r>
            <a:r>
              <a:rPr lang="en-IN" sz="1800" b="1" dirty="0" err="1" smtClean="0"/>
              <a:t>Barapani</a:t>
            </a:r>
            <a:r>
              <a:rPr lang="en-IN" sz="1800" b="1" dirty="0" smtClean="0"/>
              <a:t>: 28</a:t>
            </a:r>
            <a:r>
              <a:rPr lang="en-IN" sz="1800" b="1" baseline="30000" dirty="0" smtClean="0"/>
              <a:t>th</a:t>
            </a:r>
            <a:r>
              <a:rPr lang="en-IN" sz="1800" b="1" dirty="0" smtClean="0"/>
              <a:t> July, 2012</a:t>
            </a:r>
            <a:endParaRPr lang="en-IN" sz="18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62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Subhra\IETS\Skills\SESS\Meghalaya SESS\Pyllun SESS Center\MCS Visit\DSC07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14800"/>
            <a:ext cx="3810000" cy="2209800"/>
          </a:xfrm>
          <a:prstGeom prst="rect">
            <a:avLst/>
          </a:prstGeom>
          <a:noFill/>
        </p:spPr>
      </p:pic>
      <p:pic>
        <p:nvPicPr>
          <p:cNvPr id="1027" name="Picture 3" descr="E:\Subhra\IETS\Skills\SESS\Meghalaya SESS\Pyllun SESS Center\MCS Visit\DSC074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14800"/>
            <a:ext cx="3784600" cy="2209800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971800" y="63246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IL&amp;FS Institute of Skill 2014</a:t>
            </a:r>
            <a:endParaRPr kumimoji="0" lang="en-IN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IN" sz="1800" b="1" dirty="0" smtClean="0"/>
              <a:t>ADB Visits</a:t>
            </a:r>
            <a:br>
              <a:rPr lang="en-IN" sz="1800" b="1" dirty="0" smtClean="0"/>
            </a:br>
            <a:r>
              <a:rPr lang="en-IN" sz="1800" b="1" dirty="0" smtClean="0"/>
              <a:t>Sep,2012 to July,2014</a:t>
            </a:r>
            <a:endParaRPr lang="en-IN" sz="1800" b="1" dirty="0"/>
          </a:p>
        </p:txBody>
      </p:sp>
      <p:pic>
        <p:nvPicPr>
          <p:cNvPr id="1026" name="Picture 2" descr="C:\Users\admin\Desktop\Presentation\ADB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1143000"/>
            <a:ext cx="7505700" cy="5029199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971800" y="63246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IL&amp;FS Institute of Skill 2014</a:t>
            </a:r>
            <a:endParaRPr kumimoji="0" lang="en-IN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en-IN" sz="1800" b="1" dirty="0" smtClean="0"/>
              <a:t>IL&amp;FS Skills-Progress @ Meghalaya</a:t>
            </a:r>
            <a:endParaRPr lang="en-IN" sz="1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3886200"/>
          <a:ext cx="2971800" cy="2514600"/>
        </p:xfrm>
        <a:graphic>
          <a:graphicData uri="http://schemas.openxmlformats.org/drawingml/2006/table">
            <a:tbl>
              <a:tblPr/>
              <a:tblGrid>
                <a:gridCol w="1150374"/>
                <a:gridCol w="1821426"/>
              </a:tblGrid>
              <a:tr h="94297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Trainees Completed Training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FY-11-12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FY-12-13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FY-13-14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FY-14-15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838200" y="990600"/>
          <a:ext cx="3276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48200" y="3886200"/>
          <a:ext cx="3810000" cy="2476500"/>
        </p:xfrm>
        <a:graphic>
          <a:graphicData uri="http://schemas.openxmlformats.org/drawingml/2006/table">
            <a:tbl>
              <a:tblPr/>
              <a:tblGrid>
                <a:gridCol w="609600"/>
                <a:gridCol w="965200"/>
                <a:gridCol w="2235200"/>
              </a:tblGrid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Mandates implemented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Mandates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FY-11-12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SGSY-SP, GoI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FY-12-13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SGSY-SP, GoI &amp; Directorate of Tourism, GoM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FY-13-14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SGSY-SP-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GoI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,Directorate of Tourism-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GoM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DECT-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GoM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SIRD-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GoM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MoMA-GoI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FY-14-15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SGSY-SP-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GoI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,Directorate of Tourism-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GoM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DECT-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GoM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SIRD-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GoM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MSSDS-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GoM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724400" y="914400"/>
          <a:ext cx="3733800" cy="279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2971800" y="63246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IL&amp;FS Institute of Skill 2014</a:t>
            </a:r>
            <a:endParaRPr kumimoji="0" lang="en-IN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636</Words>
  <Application>Microsoft Office PowerPoint</Application>
  <PresentationFormat>On-screen Show (4:3)</PresentationFormat>
  <Paragraphs>341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1st IL&amp;FS Skills School started functioning at Pyllun Village, RiBhoi : 18th July, 2011 1st Batch: Sponsorship- SGSY-SP, MoRD, Govt. of India Training Capacity: 30, Trade: Facility Management Services</vt:lpstr>
      <vt:lpstr>(1st Batch: Enrolled-17, Completed-9, Placed-9 ) Graduation Day-8th Aug, 2011 Chief Guest: Shri WMS Pariat, IAS, Chief Secretary to Govt. of Meghalaya </vt:lpstr>
      <vt:lpstr>(2nd Batch: Enrolled- 34, Completed-28, Placed-28 ) Graduation Day-17th Oct, 2011  Chief Guest: Shri S Sangma, Honourable Minister, Community &amp; Rural Development, Govt. of Meghalaya</vt:lpstr>
      <vt:lpstr>3rd Batch: Enrolled- 21, Completed-21, Placed-21 4th Batch: - Enrolled- 26, Completed-26, Placed-26 On 6th Dec’2011 Chief Guest: Shri. PBO Warjri, IAS, Addl. Chief Secretary, GoM  On 11th Jan, 2012 Chief Guest: Shri. K.S.Kropha, IAS, Principal Secretary, GoM </vt:lpstr>
      <vt:lpstr>Shri KN Kumar, IAS , Principal Secretary to GoM- C&amp;RD With senior GoM officials across departments</vt:lpstr>
      <vt:lpstr>Team of MCS officials visited ISS Barapani: 28th July, 2012</vt:lpstr>
      <vt:lpstr>ADB Visits Sep,2012 to July,2014</vt:lpstr>
      <vt:lpstr>IL&amp;FS Skills-Progress @ Meghalaya</vt:lpstr>
      <vt:lpstr>IL&amp;FS Skills-Progress @ Meghalaya</vt:lpstr>
      <vt:lpstr>Placement Linked Skills Development Mandates @ Meghalaya</vt:lpstr>
      <vt:lpstr>IL&amp;FS Skills Development Corporation Limited Evolved as India’s LARGEST Skills Company</vt:lpstr>
      <vt:lpstr>Mandate From Meghalaya State Skills Development Society (MSSDS) Progress – As on 31st Mar, 2015</vt:lpstr>
      <vt:lpstr>Trainee Profile</vt:lpstr>
      <vt:lpstr>District Wise Coverage</vt:lpstr>
      <vt:lpstr>Community Mobilization</vt:lpstr>
      <vt:lpstr>Training </vt:lpstr>
      <vt:lpstr>Placement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ON SKILL DEVELOPMENT IN MEGHALAYA:  A WAY FORWARD</dc:title>
  <dc:creator>Subhra</dc:creator>
  <cp:lastModifiedBy>HCL</cp:lastModifiedBy>
  <cp:revision>48</cp:revision>
  <dcterms:created xsi:type="dcterms:W3CDTF">2006-08-16T00:00:00Z</dcterms:created>
  <dcterms:modified xsi:type="dcterms:W3CDTF">2015-05-07T13:09:48Z</dcterms:modified>
</cp:coreProperties>
</file>