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9" r:id="rId2"/>
    <p:sldId id="270" r:id="rId3"/>
    <p:sldId id="271" r:id="rId4"/>
    <p:sldId id="272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7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85574-1136-42B9-BFC2-CA641CF010B4}" type="datetimeFigureOut">
              <a:rPr lang="en-IN" smtClean="0"/>
              <a:t>12-09-2017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A13E5-5D0F-4D57-80FF-C7EF5413F00E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13E5-5D0F-4D57-80FF-C7EF5413F00E}" type="slidenum">
              <a:rPr lang="en-IN" smtClean="0"/>
              <a:t>5</a:t>
            </a:fld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13E5-5D0F-4D57-80FF-C7EF5413F00E}" type="slidenum">
              <a:rPr lang="en-IN" smtClean="0"/>
              <a:t>6</a:t>
            </a:fld>
            <a:endParaRPr lang="en-I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2A13E5-5D0F-4D57-80FF-C7EF5413F00E}" type="slidenum">
              <a:rPr lang="en-IN" smtClean="0"/>
              <a:t>7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94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84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17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42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43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87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181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988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70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80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97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32AFC-9C16-9B4C-853E-97AD65905E85}" type="datetimeFigureOut">
              <a:rPr lang="en-US" smtClean="0"/>
              <a:pPr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74124-12BF-0543-9CA2-2CB6B894B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6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AutoShape 8" descr="Image result for government of meghalay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5" name="TextBox 34"/>
          <p:cNvSpPr txBox="1"/>
          <p:nvPr/>
        </p:nvSpPr>
        <p:spPr>
          <a:xfrm>
            <a:off x="611560" y="2060848"/>
            <a:ext cx="80970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Supporting Human Capital Development in Meghalaya</a:t>
            </a:r>
          </a:p>
          <a:p>
            <a:pPr>
              <a:spcAft>
                <a:spcPts val="1200"/>
              </a:spcAft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							(SHCDM)</a:t>
            </a:r>
          </a:p>
          <a:p>
            <a:pPr algn="ctr">
              <a:spcAft>
                <a:spcPts val="1200"/>
              </a:spcAft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supported by</a:t>
            </a:r>
          </a:p>
          <a:p>
            <a:pPr algn="ctr">
              <a:spcAft>
                <a:spcPts val="1200"/>
              </a:spcAft>
            </a:pPr>
            <a:r>
              <a:rPr lang="en-US" sz="2000" b="1" dirty="0">
                <a:latin typeface="Arial" pitchFamily="34" charset="0"/>
                <a:cs typeface="Arial" pitchFamily="34" charset="0"/>
              </a:rPr>
              <a:t>Asian Development Bank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146823" y="4725144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September 06, 2017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3861048"/>
            <a:ext cx="6365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Overview of the Project and Skills Challenge Fund (SCF)</a:t>
            </a:r>
            <a:endParaRPr lang="en-IN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mssds-lar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267397"/>
            <a:ext cx="1795145" cy="16183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51520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Summary of the 5 agriculture packages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836712"/>
            <a:ext cx="849694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spcAft>
                <a:spcPts val="180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Team composition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Key experts</a:t>
            </a: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Team Leader</a:t>
            </a: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Market linkages expert</a:t>
            </a: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Counsellor</a:t>
            </a: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Trainer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Non-key experts</a:t>
            </a: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Coordinator cum </a:t>
            </a:r>
            <a:r>
              <a:rPr lang="en-IN" b="1" dirty="0" err="1">
                <a:latin typeface="Arial" pitchFamily="34" charset="0"/>
                <a:cs typeface="Arial" pitchFamily="34" charset="0"/>
              </a:rPr>
              <a:t>mobilizer</a:t>
            </a:r>
            <a:endParaRPr lang="en-IN" b="1" dirty="0">
              <a:latin typeface="Arial" pitchFamily="34" charset="0"/>
              <a:cs typeface="Arial" pitchFamily="34" charset="0"/>
            </a:endParaRP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Office assistant cum accountant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51520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Summary of the 5 agriculture packages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836712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spcAft>
                <a:spcPts val="180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Timeline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Release of EOI: 						Aug 2017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Short-listing and release of RFP:		Oct 2017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Evaluation, selection and contracting:	Nov 2017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Commencement of training program:	Nov-Dec 2017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Contract period:						till Mar 2019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253032"/>
            <a:ext cx="8496944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spcAft>
                <a:spcPts val="180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Method of Selection: </a:t>
            </a:r>
            <a:r>
              <a:rPr lang="en-IN" b="1" dirty="0">
                <a:latin typeface="Arial" pitchFamily="34" charset="0"/>
                <a:cs typeface="Arial" pitchFamily="34" charset="0"/>
              </a:rPr>
              <a:t>Two stage bidding process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Responding to the EOI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Second stage: RFP</a:t>
            </a: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Least Cost Selection through </a:t>
            </a:r>
          </a:p>
          <a:p>
            <a:pPr marL="673200" lvl="1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IN" b="1" dirty="0">
                <a:latin typeface="Arial" pitchFamily="34" charset="0"/>
                <a:cs typeface="Arial" pitchFamily="34" charset="0"/>
              </a:rPr>
              <a:t>Bio-Technical Proposal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557732"/>
            <a:ext cx="8229600" cy="1143000"/>
          </a:xfrm>
        </p:spPr>
        <p:txBody>
          <a:bodyPr>
            <a:normAutofit/>
          </a:bodyPr>
          <a:lstStyle/>
          <a:p>
            <a:r>
              <a:rPr lang="en-IN" sz="3600" b="1" dirty="0">
                <a:latin typeface="Arial" pitchFamily="34" charset="0"/>
                <a:cs typeface="Arial" pitchFamily="34" charset="0"/>
              </a:rP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611560" y="1196752"/>
            <a:ext cx="7992888" cy="103608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16000" marR="0" lvl="0" indent="-216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Improved learning outcomes in secondary schools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16000" marR="0" lvl="0" indent="-216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Improved pass-rate at the secondary level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16000" marR="0" lvl="0" indent="-216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Reduced drop-out rates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611560" y="2852936"/>
            <a:ext cx="7992888" cy="13681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16000" marR="0" lvl="0" indent="-216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Enhanced employability of youth through skill development programs</a:t>
            </a:r>
          </a:p>
          <a:p>
            <a:pPr marL="216000" marR="0" lvl="0" indent="-216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Establish transit houses in major cities</a:t>
            </a:r>
          </a:p>
          <a:p>
            <a:pPr marL="216000" marR="0" lvl="0" indent="-216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Modernization</a:t>
            </a:r>
            <a:r>
              <a:rPr kumimoji="0" lang="en-US" sz="16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of 10 ITIs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31" name="TextBox 30"/>
          <p:cNvSpPr txBox="1"/>
          <p:nvPr/>
        </p:nvSpPr>
        <p:spPr>
          <a:xfrm>
            <a:off x="611560" y="786190"/>
            <a:ext cx="2085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Secondary Schools</a:t>
            </a:r>
            <a:endParaRPr lang="en-IN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51520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Outline of SHCDM project</a:t>
            </a:r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615868" y="4771631"/>
            <a:ext cx="7988580" cy="136335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16000" lvl="0" indent="-216000">
              <a:buFont typeface="Arial" pitchFamily="34" charset="0"/>
              <a:buChar char="•"/>
            </a:pPr>
            <a:r>
              <a:rPr lang="en-IN" sz="1400" dirty="0">
                <a:latin typeface="Arial" pitchFamily="34" charset="0"/>
                <a:cs typeface="Arial" pitchFamily="34" charset="0"/>
              </a:rPr>
              <a:t>117 schools to be upgraded</a:t>
            </a:r>
          </a:p>
          <a:p>
            <a:pPr marL="216000" lvl="0" indent="-216000">
              <a:buFont typeface="Arial" pitchFamily="34" charset="0"/>
              <a:buChar char="•"/>
            </a:pPr>
            <a:r>
              <a:rPr lang="en-IN" sz="1400" dirty="0">
                <a:latin typeface="Arial" pitchFamily="34" charset="0"/>
                <a:cs typeface="Arial" pitchFamily="34" charset="0"/>
              </a:rPr>
              <a:t>6 Teacher Training Colleges to be upgraded</a:t>
            </a:r>
          </a:p>
          <a:p>
            <a:pPr marL="216000" lvl="0" indent="-216000">
              <a:buFont typeface="Arial" pitchFamily="34" charset="0"/>
              <a:buChar char="•"/>
            </a:pPr>
            <a:r>
              <a:rPr lang="en-IN" sz="1400" dirty="0">
                <a:latin typeface="Arial" pitchFamily="34" charset="0"/>
                <a:cs typeface="Arial" pitchFamily="34" charset="0"/>
              </a:rPr>
              <a:t>Teacher training</a:t>
            </a:r>
          </a:p>
          <a:p>
            <a:pPr marL="216000" lvl="0" indent="-216000">
              <a:buFont typeface="Arial" pitchFamily="34" charset="0"/>
              <a:buChar char="•"/>
            </a:pPr>
            <a:r>
              <a:rPr lang="en-IN" sz="1400" dirty="0">
                <a:latin typeface="Arial" pitchFamily="34" charset="0"/>
                <a:cs typeface="Arial" pitchFamily="34" charset="0"/>
              </a:rPr>
              <a:t>ICT, Furniture, Libraries in schools</a:t>
            </a:r>
          </a:p>
          <a:p>
            <a:pPr marL="216000" lvl="0" indent="-216000">
              <a:buFont typeface="Arial" pitchFamily="34" charset="0"/>
              <a:buChar char="•"/>
            </a:pPr>
            <a:r>
              <a:rPr lang="en-IN" sz="1400" dirty="0">
                <a:latin typeface="Arial" pitchFamily="34" charset="0"/>
                <a:cs typeface="Arial" pitchFamily="34" charset="0"/>
              </a:rPr>
              <a:t>24 sectoral skill training packages</a:t>
            </a:r>
          </a:p>
          <a:p>
            <a:pPr marL="216000" lvl="0" indent="-216000">
              <a:buFont typeface="Arial" pitchFamily="34" charset="0"/>
              <a:buChar char="•"/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Civil upgrade, equipment upgrade, capacity building, industry linkages</a:t>
            </a:r>
            <a:endParaRPr lang="en-IN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1560" y="4386590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Activities (briefly)</a:t>
            </a:r>
            <a:endParaRPr lang="en-IN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251520" y="4365104"/>
            <a:ext cx="835292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63762-E686-423B-B359-A5562780890B}" type="slidenum">
              <a:rPr lang="en-IN" smtClean="0"/>
              <a:pPr/>
              <a:t>2</a:t>
            </a:fld>
            <a:endParaRPr lang="en-IN"/>
          </a:p>
        </p:txBody>
      </p:sp>
      <p:sp>
        <p:nvSpPr>
          <p:cNvPr id="21" name="TextBox 20"/>
          <p:cNvSpPr txBox="1"/>
          <p:nvPr/>
        </p:nvSpPr>
        <p:spPr>
          <a:xfrm>
            <a:off x="590657" y="2436763"/>
            <a:ext cx="1930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itchFamily="34" charset="0"/>
                <a:cs typeface="Arial" pitchFamily="34" charset="0"/>
              </a:rPr>
              <a:t>Skill development</a:t>
            </a:r>
            <a:endParaRPr lang="en-IN" sz="1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51520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Skills Challenge Fund – summary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836712"/>
            <a:ext cx="849694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Training for wage employment and self employment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Partnerships with industry associations, SSCs and leading quality assurance agencies</a:t>
            </a:r>
          </a:p>
          <a:p>
            <a:pPr marL="216000" indent="-216000"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Estimated target -	45,000 youth </a:t>
            </a:r>
          </a:p>
          <a:p>
            <a:pPr marL="2959200" lvl="6" indent="-216000"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30,000 youth for NATIVE sectors</a:t>
            </a:r>
          </a:p>
          <a:p>
            <a:pPr marL="2959200" lvl="6" indent="-216000"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15,000 youth for INDUSTRIAL &amp; SERVICE sectors</a:t>
            </a:r>
          </a:p>
          <a:p>
            <a:pPr marL="3416400" lvl="7" indent="-216000"/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Sectors defined -	Integrated farming, Handloom, Bamboo, Native crafts,  					Rural construction, Electrician, Plant &amp; equipment 						operations, Tourism and hospitality, Allied healthcare 						etc.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23528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Packages advertised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23528" y="1010089"/>
          <a:ext cx="8496943" cy="4880347"/>
        </p:xfrm>
        <a:graphic>
          <a:graphicData uri="http://schemas.openxmlformats.org/drawingml/2006/table">
            <a:tbl>
              <a:tblPr/>
              <a:tblGrid>
                <a:gridCol w="675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2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490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S.No</a:t>
                      </a:r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 of Training Program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No. of Trainees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813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Training on Integrated Farming (Large &amp; Medium Farms) cum Postharvest Processing with Provision for Market Linkages for Youth / Farmers in </a:t>
                      </a:r>
                      <a:r>
                        <a:rPr lang="en-IN" sz="16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Khasi</a:t>
                      </a:r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– </a:t>
                      </a:r>
                      <a:r>
                        <a:rPr lang="en-IN" sz="16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Jaintia</a:t>
                      </a:r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Region of Meghalaya, India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2375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13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on Integrated Farming (Large &amp; Medium Farms) cum Postharvest Processing with Provision for Market Linkages for Youth / Farmers in Garo  Region of Meghalaya, India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2375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8135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on Integrated Farming (Small Farms) cum Postharvest Management with Provision for Market Linkages for Youth / Farmers of Meghalaya, India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1750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90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Marginal Farmers and Landless Households in Integrated Farming and Rural Occupations Khasi-Jaintia Region, Meghalaya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1750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490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Marginal Farmers and Landless Households in Integrated Farming and Rural Occupations Garo Region, Meghalaya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1750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1215">
                <a:tc>
                  <a:txBody>
                    <a:bodyPr/>
                    <a:lstStyle/>
                    <a:p>
                      <a:pPr algn="ctr" fontAlgn="ctr"/>
                      <a:endParaRPr lang="en-IN" sz="16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SUB-TOTAL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10000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23528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Packages to be advertised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23528" y="1010090"/>
          <a:ext cx="8496944" cy="5554887"/>
        </p:xfrm>
        <a:graphic>
          <a:graphicData uri="http://schemas.openxmlformats.org/drawingml/2006/table">
            <a:tbl>
              <a:tblPr/>
              <a:tblGrid>
                <a:gridCol w="781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5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9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094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S.No</a:t>
                      </a:r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7031" marR="7031" marT="70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 of Training Program</a:t>
                      </a:r>
                    </a:p>
                  </a:txBody>
                  <a:tcPr marL="7031" marR="7031" marT="70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No. of Trainees</a:t>
                      </a:r>
                    </a:p>
                  </a:txBody>
                  <a:tcPr marL="7031" marR="7031" marT="703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94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Farming and Allied Activity Training for Women of Meghalaya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970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Handloom Weaver and Pre and Post Loom Technician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1500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2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Bamboo Craft Artisan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1800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2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Pottery &amp; Native Crafts Artisan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1020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287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Multi-Skilled Rural Technician in Masonry, RCC &amp; Plumber.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9287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Multi-Purpose Electrician.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1200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970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Multi-Skilled  Technician in Plant &amp; Equipment Operations for Infrastructure Projects.</a:t>
                      </a:r>
                      <a:b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840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8044">
                <a:tc>
                  <a:txBody>
                    <a:bodyPr/>
                    <a:lstStyle/>
                    <a:p>
                      <a:pPr algn="ctr" fontAlgn="ctr"/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SUB-TOTAL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8760</a:t>
                      </a:r>
                    </a:p>
                  </a:txBody>
                  <a:tcPr marL="6830" marR="6830" marT="68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23528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Packages to be advertised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23528" y="914400"/>
          <a:ext cx="8496944" cy="5475783"/>
        </p:xfrm>
        <a:graphic>
          <a:graphicData uri="http://schemas.openxmlformats.org/drawingml/2006/table">
            <a:tbl>
              <a:tblPr/>
              <a:tblGrid>
                <a:gridCol w="781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54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684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S.No</a:t>
                      </a:r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 of Training Program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No. of Trainees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684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Tourism - </a:t>
                      </a:r>
                      <a:b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Travel Consultant and Tour Guide cum Driver </a:t>
                      </a:r>
                      <a:b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53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Adventure Tourism 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233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Hotel Operations 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684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Beauty &amp; Spa Technician.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684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Fashion Designing</a:t>
                      </a:r>
                      <a:b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endParaRPr lang="en-I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953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Industrial Trades - Electrical &amp; Appliances / Auto </a:t>
                      </a:r>
                      <a:r>
                        <a:rPr lang="en-IN" sz="16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Mech</a:t>
                      </a:r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&amp; Service / Computer IT / BPS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9534">
                <a:tc>
                  <a:txBody>
                    <a:bodyPr/>
                    <a:lstStyle/>
                    <a:p>
                      <a:pPr algn="ctr" fontAlgn="ctr"/>
                      <a:endParaRPr lang="en-IN" sz="16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SUB-TOTAL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12360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23528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Packages to be advertised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23528" y="914400"/>
          <a:ext cx="8496944" cy="5714261"/>
        </p:xfrm>
        <a:graphic>
          <a:graphicData uri="http://schemas.openxmlformats.org/drawingml/2006/table">
            <a:tbl>
              <a:tblPr/>
              <a:tblGrid>
                <a:gridCol w="781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54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491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S.No</a:t>
                      </a:r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 of Training Program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No. of Trainees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91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Welding / Plumbing / Painting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2880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75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Online marketing, online retail &amp; logistics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99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Film &amp; TV - Editing/ Script Writing / Camera / Animation/ Sound &amp; Music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491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as Football Coach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491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Training of Meghalaya Youth in Allied Healthcare Services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875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Security, Hospitality, IT, Retail, Tourism, Healthcare</a:t>
                      </a:r>
                      <a:r>
                        <a:rPr lang="en-IN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, Beauty-Wellness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1135">
                <a:tc>
                  <a:txBody>
                    <a:bodyPr/>
                    <a:lstStyle/>
                    <a:p>
                      <a:pPr algn="ctr" fontAlgn="ctr"/>
                      <a:endParaRPr lang="en-IN" sz="16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SUB-TOTAL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14680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8751">
                <a:tc>
                  <a:txBody>
                    <a:bodyPr/>
                    <a:lstStyle/>
                    <a:p>
                      <a:pPr algn="ctr" fontAlgn="ctr"/>
                      <a:endParaRPr lang="en-IN" sz="16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GRAND 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45800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51520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Summary of the 5 agriculture packages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836712"/>
            <a:ext cx="331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spcAft>
                <a:spcPts val="180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Integrated Farming</a:t>
            </a:r>
          </a:p>
        </p:txBody>
      </p:sp>
      <p:pic>
        <p:nvPicPr>
          <p:cNvPr id="8" name="Picture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3" r="4900"/>
          <a:stretch/>
        </p:blipFill>
        <p:spPr bwMode="auto">
          <a:xfrm>
            <a:off x="3859619" y="695126"/>
            <a:ext cx="5284381" cy="33027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3159" y="4170770"/>
            <a:ext cx="6688004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spcAft>
                <a:spcPts val="180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Outcome expected: </a:t>
            </a:r>
          </a:p>
          <a:p>
            <a:pPr marL="216000" indent="-216000"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Trainee to carry out multiple activities</a:t>
            </a:r>
          </a:p>
          <a:p>
            <a:pPr marL="216000" indent="-216000"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Increased family income</a:t>
            </a:r>
          </a:p>
          <a:p>
            <a:pPr marL="216000" indent="-216000">
              <a:spcAft>
                <a:spcPts val="600"/>
              </a:spcAft>
              <a:buFont typeface="Arial" pitchFamily="34" charset="0"/>
              <a:buChar char="•"/>
            </a:pPr>
            <a:r>
              <a:rPr lang="en-US" b="1" dirty="0">
                <a:latin typeface="Arial" pitchFamily="34" charset="0"/>
                <a:cs typeface="Arial" pitchFamily="34" charset="0"/>
              </a:rPr>
              <a:t>Market linkages to processing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centres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etc.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dirty="0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251520" y="188640"/>
            <a:ext cx="8496944" cy="50648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Summary of the 5 agriculture packages</a:t>
            </a:r>
            <a:endParaRPr lang="en-IN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836712"/>
            <a:ext cx="8496944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spcAft>
                <a:spcPts val="180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Scope of work</a:t>
            </a: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GB" b="1" dirty="0">
                <a:latin typeface="Arial" pitchFamily="34" charset="0"/>
                <a:cs typeface="Arial" pitchFamily="34" charset="0"/>
              </a:rPr>
              <a:t>Mobilization &amp; counselling of youth/farmers with access to 2-5 acres of farmlands;</a:t>
            </a:r>
            <a:endParaRPr lang="en-IN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GB" b="1" dirty="0">
                <a:latin typeface="Arial" pitchFamily="34" charset="0"/>
                <a:cs typeface="Arial" pitchFamily="34" charset="0"/>
              </a:rPr>
              <a:t>Instructional Designing and delivery of training;</a:t>
            </a:r>
            <a:endParaRPr lang="en-IN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GB" b="1" dirty="0">
                <a:latin typeface="Arial" pitchFamily="34" charset="0"/>
                <a:cs typeface="Arial" pitchFamily="34" charset="0"/>
              </a:rPr>
              <a:t>Setup/ensure adequate training infrastructure and training aids;</a:t>
            </a:r>
            <a:endParaRPr lang="en-IN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GB" b="1" dirty="0">
                <a:latin typeface="Arial" pitchFamily="34" charset="0"/>
                <a:cs typeface="Arial" pitchFamily="34" charset="0"/>
              </a:rPr>
              <a:t>Assessment and Certification;</a:t>
            </a:r>
            <a:endParaRPr lang="en-IN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GB" b="1" dirty="0">
                <a:latin typeface="Arial" pitchFamily="34" charset="0"/>
                <a:cs typeface="Arial" pitchFamily="34" charset="0"/>
              </a:rPr>
              <a:t>Post training hand-holding to ensure financial &amp; market linkages;</a:t>
            </a:r>
            <a:endParaRPr lang="en-IN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r>
              <a:rPr lang="en-GB" b="1" dirty="0">
                <a:latin typeface="Arial" pitchFamily="34" charset="0"/>
                <a:cs typeface="Arial" pitchFamily="34" charset="0"/>
              </a:rPr>
              <a:t>Assist in income generation.</a:t>
            </a:r>
            <a:endParaRPr lang="en-US" b="1" dirty="0">
              <a:latin typeface="Arial" pitchFamily="34" charset="0"/>
              <a:cs typeface="Arial" pitchFamily="34" charset="0"/>
            </a:endParaRPr>
          </a:p>
          <a:p>
            <a:pPr marL="216000" indent="-216000">
              <a:spcAft>
                <a:spcPts val="1800"/>
              </a:spcAft>
              <a:buFont typeface="Arial" pitchFamily="34" charset="0"/>
              <a:buChar char="•"/>
            </a:pP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722</Words>
  <Application>Microsoft Office PowerPoint</Application>
  <PresentationFormat>On-screen Show (4:3)</PresentationFormat>
  <Paragraphs>169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to Develop Framework to Empanel Training Partners</dc:title>
  <dc:creator>Amir Sultan</dc:creator>
  <cp:lastModifiedBy>Phanwar, Joshua</cp:lastModifiedBy>
  <cp:revision>63</cp:revision>
  <dcterms:created xsi:type="dcterms:W3CDTF">2017-02-22T03:49:46Z</dcterms:created>
  <dcterms:modified xsi:type="dcterms:W3CDTF">2017-09-12T05:04:07Z</dcterms:modified>
</cp:coreProperties>
</file>