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heme/themeOverride4.xml" ContentType="application/vnd.openxmlformats-officedocument.themeOverride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7" r:id="rId3"/>
    <p:sldId id="257" r:id="rId4"/>
    <p:sldId id="258" r:id="rId5"/>
    <p:sldId id="315" r:id="rId6"/>
    <p:sldId id="290" r:id="rId7"/>
    <p:sldId id="295" r:id="rId8"/>
    <p:sldId id="294" r:id="rId9"/>
    <p:sldId id="293" r:id="rId10"/>
    <p:sldId id="296" r:id="rId11"/>
    <p:sldId id="298" r:id="rId12"/>
    <p:sldId id="299" r:id="rId13"/>
    <p:sldId id="300" r:id="rId14"/>
    <p:sldId id="316" r:id="rId15"/>
    <p:sldId id="301" r:id="rId16"/>
    <p:sldId id="302" r:id="rId17"/>
    <p:sldId id="303" r:id="rId18"/>
    <p:sldId id="304" r:id="rId19"/>
    <p:sldId id="306" r:id="rId20"/>
    <p:sldId id="307" r:id="rId21"/>
    <p:sldId id="313" r:id="rId22"/>
    <p:sldId id="308" r:id="rId23"/>
    <p:sldId id="309" r:id="rId24"/>
    <p:sldId id="310" r:id="rId25"/>
    <p:sldId id="312" r:id="rId26"/>
    <p:sldId id="314" r:id="rId27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2929265B-C38E-4D2B-9BB4-F43FAAA73F16}">
          <p14:sldIdLst>
            <p14:sldId id="256"/>
            <p14:sldId id="297"/>
            <p14:sldId id="257"/>
            <p14:sldId id="258"/>
            <p14:sldId id="315"/>
          </p14:sldIdLst>
        </p14:section>
        <p14:section name="Untitled Section" id="{717CFE98-98F0-419C-A575-59F8EA762A93}">
          <p14:sldIdLst>
            <p14:sldId id="290"/>
            <p14:sldId id="295"/>
            <p14:sldId id="294"/>
            <p14:sldId id="293"/>
            <p14:sldId id="296"/>
            <p14:sldId id="298"/>
            <p14:sldId id="299"/>
            <p14:sldId id="300"/>
            <p14:sldId id="316"/>
            <p14:sldId id="301"/>
            <p14:sldId id="302"/>
            <p14:sldId id="303"/>
            <p14:sldId id="304"/>
            <p14:sldId id="306"/>
            <p14:sldId id="307"/>
            <p14:sldId id="313"/>
            <p14:sldId id="308"/>
            <p14:sldId id="309"/>
            <p14:sldId id="310"/>
            <p14:sldId id="312"/>
            <p14:sldId id="31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USER\Desktop\MSSDS_Baseline\MSSDS_Final%20Report_Analaysis\FINAL_MSSDS%20DATA_2014-15\KPIS_MSSD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oleObject" Target="file:///C:\Users\USER\Desktop\MSSDS_Baseline\MSSDS_Final%20Report_Analaysis\FINAL_MSSDS%20DATA_2014-15\KPIS_MSSDS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file:///C:\Users\USER\Desktop\MSSDS_Baseline\MSSDS_Final%20Report_Analaysis\FINAL_MSSDS%20DATA_2014-15\KPIS_MSSDS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oleObject" Target="file:///C:\Users\USER\Desktop\MSSDS_Baseline\MSSDS_Final%20Report_Analaysis\FINAL_MSSDS%20DATA_2014-15\KPIS_MSSDS.xlsx" TargetMode="External"/><Relationship Id="rId1" Type="http://schemas.openxmlformats.org/officeDocument/2006/relationships/themeOverride" Target="../theme/themeOverride3.xm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oleObject" Target="file:///C:\Users\USER\Desktop\MSSDS_Baseline\MSSDS_Final%20Report_Analaysis\FINAL_MSSDS%20DATA_2014-15\KPIS_MSSDS.xlsx" TargetMode="External"/><Relationship Id="rId1" Type="http://schemas.openxmlformats.org/officeDocument/2006/relationships/themeOverride" Target="../theme/themeOverride4.xml"/><Relationship Id="rId4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1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100">
                <a:solidFill>
                  <a:prstClr val="black">
                    <a:lumMod val="65000"/>
                    <a:lumOff val="35000"/>
                  </a:prstClr>
                </a:solidFill>
              </a:rPr>
              <a:t>Educational Level of Male &amp; Female Trainees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Sheet2!$F$27</c:f>
              <c:strCache>
                <c:ptCount val="1"/>
                <c:pt idx="0">
                  <c:v>Below Secondary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Sheet2!$G$26:$I$26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Total</c:v>
                </c:pt>
              </c:strCache>
            </c:strRef>
          </c:cat>
          <c:val>
            <c:numRef>
              <c:f>Sheet2!$G$27:$I$27</c:f>
              <c:numCache>
                <c:formatCode>0.0</c:formatCode>
                <c:ptCount val="3"/>
                <c:pt idx="0">
                  <c:v>24.754328497894249</c:v>
                </c:pt>
                <c:pt idx="1">
                  <c:v>19.816513761467892</c:v>
                </c:pt>
                <c:pt idx="2">
                  <c:v>23.086458010536102</c:v>
                </c:pt>
              </c:numCache>
            </c:numRef>
          </c:val>
        </c:ser>
        <c:ser>
          <c:idx val="1"/>
          <c:order val="1"/>
          <c:tx>
            <c:strRef>
              <c:f>Sheet2!$F$28</c:f>
              <c:strCache>
                <c:ptCount val="1"/>
                <c:pt idx="0">
                  <c:v>Secondary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Sheet2!$G$26:$I$26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Total</c:v>
                </c:pt>
              </c:strCache>
            </c:strRef>
          </c:cat>
          <c:val>
            <c:numRef>
              <c:f>Sheet2!$G$28:$I$28</c:f>
              <c:numCache>
                <c:formatCode>0.0</c:formatCode>
                <c:ptCount val="3"/>
                <c:pt idx="0">
                  <c:v>55.591951333645298</c:v>
                </c:pt>
                <c:pt idx="1">
                  <c:v>43.486238532110093</c:v>
                </c:pt>
                <c:pt idx="2">
                  <c:v>51.502943910753018</c:v>
                </c:pt>
              </c:numCache>
            </c:numRef>
          </c:val>
        </c:ser>
        <c:ser>
          <c:idx val="2"/>
          <c:order val="2"/>
          <c:tx>
            <c:strRef>
              <c:f>Sheet2!$F$29</c:f>
              <c:strCache>
                <c:ptCount val="1"/>
                <c:pt idx="0">
                  <c:v>Higher Secondary and Above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Sheet2!$G$26:$I$26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Total</c:v>
                </c:pt>
              </c:strCache>
            </c:strRef>
          </c:cat>
          <c:val>
            <c:numRef>
              <c:f>Sheet2!$G$29:$I$29</c:f>
              <c:numCache>
                <c:formatCode>0.0</c:formatCode>
                <c:ptCount val="3"/>
                <c:pt idx="0">
                  <c:v>19.326158165652792</c:v>
                </c:pt>
                <c:pt idx="1">
                  <c:v>36.146788990825705</c:v>
                </c:pt>
                <c:pt idx="2">
                  <c:v>25.007747133560578</c:v>
                </c:pt>
              </c:numCache>
            </c:numRef>
          </c:val>
        </c:ser>
        <c:dLbls>
          <c:showVal val="1"/>
        </c:dLbls>
        <c:gapWidth val="444"/>
        <c:overlap val="-90"/>
        <c:axId val="93812224"/>
        <c:axId val="93813760"/>
      </c:barChart>
      <c:catAx>
        <c:axId val="9381222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813760"/>
        <c:crosses val="autoZero"/>
        <c:auto val="1"/>
        <c:lblAlgn val="ctr"/>
        <c:lblOffset val="100"/>
      </c:catAx>
      <c:valAx>
        <c:axId val="93813760"/>
        <c:scaling>
          <c:orientation val="minMax"/>
        </c:scaling>
        <c:delete val="1"/>
        <c:axPos val="l"/>
        <c:numFmt formatCode="0.0" sourceLinked="1"/>
        <c:majorTickMark val="none"/>
        <c:tickLblPos val="nextTo"/>
        <c:crossAx val="93812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solidFill>
        <a:schemeClr val="accent1"/>
      </a:solidFill>
    </a:ln>
    <a:effectLst/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Distribution of Trainees by </a:t>
            </a:r>
            <a:r>
              <a:rPr lang="en-US" dirty="0" smtClean="0"/>
              <a:t>Districts (in %)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Sheet2!$F$6:$F$17</c:f>
              <c:strCache>
                <c:ptCount val="12"/>
                <c:pt idx="0">
                  <c:v>East Garo Hills</c:v>
                </c:pt>
                <c:pt idx="1">
                  <c:v>East Jaintia Hills</c:v>
                </c:pt>
                <c:pt idx="2">
                  <c:v>East Khasi Hills</c:v>
                </c:pt>
                <c:pt idx="3">
                  <c:v>Jaintia Hills</c:v>
                </c:pt>
                <c:pt idx="4">
                  <c:v>North Garo Hills</c:v>
                </c:pt>
                <c:pt idx="5">
                  <c:v>Ri-Bhoi</c:v>
                </c:pt>
                <c:pt idx="6">
                  <c:v>South Garo Hills</c:v>
                </c:pt>
                <c:pt idx="7">
                  <c:v>South West Garo Hills</c:v>
                </c:pt>
                <c:pt idx="8">
                  <c:v>South West Khasi Hill</c:v>
                </c:pt>
                <c:pt idx="9">
                  <c:v>West Garo Hills</c:v>
                </c:pt>
                <c:pt idx="10">
                  <c:v>West Khashi Hills</c:v>
                </c:pt>
                <c:pt idx="11">
                  <c:v>West jaintia Hills</c:v>
                </c:pt>
              </c:strCache>
            </c:strRef>
          </c:cat>
          <c:val>
            <c:numRef>
              <c:f>Sheet2!$G$6:$G$17</c:f>
              <c:numCache>
                <c:formatCode>0.0</c:formatCode>
                <c:ptCount val="12"/>
                <c:pt idx="0">
                  <c:v>7.8091106290672441</c:v>
                </c:pt>
                <c:pt idx="1">
                  <c:v>2.8199566160520599</c:v>
                </c:pt>
                <c:pt idx="2">
                  <c:v>30.089866749302757</c:v>
                </c:pt>
                <c:pt idx="3">
                  <c:v>0.4338394793926249</c:v>
                </c:pt>
                <c:pt idx="4">
                  <c:v>7.1893399442206389</c:v>
                </c:pt>
                <c:pt idx="5">
                  <c:v>3.0988534242330332</c:v>
                </c:pt>
                <c:pt idx="6">
                  <c:v>6.8484660675550044</c:v>
                </c:pt>
                <c:pt idx="7">
                  <c:v>9.048651998760457</c:v>
                </c:pt>
                <c:pt idx="8">
                  <c:v>0.34087387666563385</c:v>
                </c:pt>
                <c:pt idx="9">
                  <c:v>11.89959714905485</c:v>
                </c:pt>
                <c:pt idx="10">
                  <c:v>14.688565230864581</c:v>
                </c:pt>
                <c:pt idx="11">
                  <c:v>5.701890300588782</c:v>
                </c:pt>
              </c:numCache>
            </c:numRef>
          </c:val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solidFill>
      <a:schemeClr val="bg1"/>
    </a:solidFill>
    <a:ln w="9525" cap="flat" cmpd="sng" algn="ctr">
      <a:solidFill>
        <a:schemeClr val="accent1">
          <a:alpha val="45000"/>
        </a:schemeClr>
      </a:solidFill>
      <a:round/>
    </a:ln>
    <a:effectLst/>
  </c:spPr>
  <c:txPr>
    <a:bodyPr/>
    <a:lstStyle/>
    <a:p>
      <a:pPr>
        <a:defRPr sz="2000" b="1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Popular Trades among Male &amp; Female Trainees (%)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7.2554203430811162E-2"/>
          <c:y val="0.11784251587821208"/>
          <c:w val="0.91047048586449952"/>
          <c:h val="0.57563778956523759"/>
        </c:manualLayout>
      </c:layout>
      <c:barChart>
        <c:barDir val="col"/>
        <c:grouping val="clustered"/>
        <c:ser>
          <c:idx val="0"/>
          <c:order val="0"/>
          <c:tx>
            <c:strRef>
              <c:f>Sheet2!$F$45</c:f>
              <c:strCache>
                <c:ptCount val="1"/>
                <c:pt idx="0">
                  <c:v>Electrician/Electrical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Sheet2!$G$44:$H$44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Sheet2!$G$45:$H$45</c:f>
              <c:numCache>
                <c:formatCode>0.0</c:formatCode>
                <c:ptCount val="2"/>
                <c:pt idx="0">
                  <c:v>24.613944782405241</c:v>
                </c:pt>
                <c:pt idx="1">
                  <c:v>0.27522935779816515</c:v>
                </c:pt>
              </c:numCache>
            </c:numRef>
          </c:val>
        </c:ser>
        <c:ser>
          <c:idx val="1"/>
          <c:order val="1"/>
          <c:tx>
            <c:strRef>
              <c:f>Sheet2!$F$46</c:f>
              <c:strCache>
                <c:ptCount val="1"/>
                <c:pt idx="0">
                  <c:v>Automobile Repair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Sheet2!$G$44:$H$44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Sheet2!$G$46:$H$46</c:f>
              <c:numCache>
                <c:formatCode>0.0</c:formatCode>
                <c:ptCount val="2"/>
                <c:pt idx="0">
                  <c:v>7.580720636406177</c:v>
                </c:pt>
                <c:pt idx="1">
                  <c:v>9.1743119266055037E-2</c:v>
                </c:pt>
              </c:numCache>
            </c:numRef>
          </c:val>
        </c:ser>
        <c:ser>
          <c:idx val="2"/>
          <c:order val="2"/>
          <c:tx>
            <c:strRef>
              <c:f>Sheet2!$F$47</c:f>
              <c:strCache>
                <c:ptCount val="1"/>
                <c:pt idx="0">
                  <c:v>Basic Welding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Sheet2!$G$44:$H$44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Sheet2!$G$47:$H$47</c:f>
              <c:numCache>
                <c:formatCode>0.0</c:formatCode>
                <c:ptCount val="2"/>
                <c:pt idx="0">
                  <c:v>2.5737014506317273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Sheet2!$F$48</c:f>
              <c:strCache>
                <c:ptCount val="1"/>
                <c:pt idx="0">
                  <c:v>Computer Fundamentals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Sheet2!$G$44:$H$44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Sheet2!$G$48:$H$48</c:f>
              <c:numCache>
                <c:formatCode>0.0</c:formatCode>
                <c:ptCount val="2"/>
                <c:pt idx="0">
                  <c:v>1.0294805802526905</c:v>
                </c:pt>
                <c:pt idx="1">
                  <c:v>1.6513761467889909</c:v>
                </c:pt>
              </c:numCache>
            </c:numRef>
          </c:val>
        </c:ser>
        <c:ser>
          <c:idx val="4"/>
          <c:order val="4"/>
          <c:tx>
            <c:strRef>
              <c:f>Sheet2!$F$49</c:f>
              <c:strCache>
                <c:ptCount val="1"/>
                <c:pt idx="0">
                  <c:v>Construction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Sheet2!$G$44:$H$44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Sheet2!$G$49:$H$49</c:f>
              <c:numCache>
                <c:formatCode>0.0</c:formatCode>
                <c:ptCount val="2"/>
                <c:pt idx="0">
                  <c:v>1.2634534394010297</c:v>
                </c:pt>
                <c:pt idx="1">
                  <c:v>9.1743119266055037E-2</c:v>
                </c:pt>
              </c:numCache>
            </c:numRef>
          </c:val>
        </c:ser>
        <c:ser>
          <c:idx val="5"/>
          <c:order val="5"/>
          <c:tx>
            <c:strRef>
              <c:f>Sheet2!$F$50</c:f>
              <c:strCache>
                <c:ptCount val="1"/>
                <c:pt idx="0">
                  <c:v>Security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Sheet2!$G$44:$H$44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Sheet2!$G$50:$H$50</c:f>
              <c:numCache>
                <c:formatCode>0.0</c:formatCode>
                <c:ptCount val="2"/>
                <c:pt idx="0">
                  <c:v>14.64670098268601</c:v>
                </c:pt>
                <c:pt idx="1">
                  <c:v>1.0091743119266057</c:v>
                </c:pt>
              </c:numCache>
            </c:numRef>
          </c:val>
        </c:ser>
        <c:ser>
          <c:idx val="6"/>
          <c:order val="6"/>
          <c:tx>
            <c:strRef>
              <c:f>Sheet2!$F$51</c:f>
              <c:strCache>
                <c:ptCount val="1"/>
                <c:pt idx="0">
                  <c:v>Helper Mason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Sheet2!$G$44:$H$44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Sheet2!$G$51:$H$51</c:f>
              <c:numCache>
                <c:formatCode>0.0</c:formatCode>
                <c:ptCount val="2"/>
                <c:pt idx="0">
                  <c:v>1.6378100140383718</c:v>
                </c:pt>
                <c:pt idx="1">
                  <c:v>9.1743119266055037E-2</c:v>
                </c:pt>
              </c:numCache>
            </c:numRef>
          </c:val>
        </c:ser>
        <c:ser>
          <c:idx val="7"/>
          <c:order val="7"/>
          <c:tx>
            <c:strRef>
              <c:f>Sheet2!$F$52</c:f>
              <c:strCache>
                <c:ptCount val="1"/>
                <c:pt idx="0">
                  <c:v>Hospitality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Sheet2!$G$44:$H$44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Sheet2!$G$52:$H$52</c:f>
              <c:numCache>
                <c:formatCode>0.0</c:formatCode>
                <c:ptCount val="2"/>
                <c:pt idx="0">
                  <c:v>32.756200280767423</c:v>
                </c:pt>
                <c:pt idx="1">
                  <c:v>35.137614678899084</c:v>
                </c:pt>
              </c:numCache>
            </c:numRef>
          </c:val>
        </c:ser>
        <c:ser>
          <c:idx val="8"/>
          <c:order val="8"/>
          <c:tx>
            <c:strRef>
              <c:f>Sheet2!$F$53</c:f>
              <c:strCache>
                <c:ptCount val="1"/>
                <c:pt idx="0">
                  <c:v>ITES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Sheet2!$G$44:$H$44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Sheet2!$G$53:$H$53</c:f>
              <c:numCache>
                <c:formatCode>0.0</c:formatCode>
                <c:ptCount val="2"/>
                <c:pt idx="0">
                  <c:v>7.2999532054281717</c:v>
                </c:pt>
                <c:pt idx="1">
                  <c:v>16.146788990825687</c:v>
                </c:pt>
              </c:numCache>
            </c:numRef>
          </c:val>
        </c:ser>
        <c:ser>
          <c:idx val="9"/>
          <c:order val="9"/>
          <c:tx>
            <c:strRef>
              <c:f>Sheet2!$F$54</c:f>
              <c:strCache>
                <c:ptCount val="1"/>
                <c:pt idx="0">
                  <c:v>Industrial/ Sewing Machine Operator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Sheet2!$G$44:$H$44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Sheet2!$G$54:$H$54</c:f>
              <c:numCache>
                <c:formatCode>0.0</c:formatCode>
                <c:ptCount val="2"/>
                <c:pt idx="0">
                  <c:v>5.2409920449227894</c:v>
                </c:pt>
                <c:pt idx="1">
                  <c:v>43.211009174311926</c:v>
                </c:pt>
              </c:numCache>
            </c:numRef>
          </c:val>
        </c:ser>
        <c:ser>
          <c:idx val="10"/>
          <c:order val="10"/>
          <c:tx>
            <c:strRef>
              <c:f>Sheet2!$F$55</c:f>
              <c:strCache>
                <c:ptCount val="1"/>
                <c:pt idx="0">
                  <c:v>Retail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Sheet2!$G$44:$H$44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Sheet2!$G$55:$H$55</c:f>
              <c:numCache>
                <c:formatCode>0.0</c:formatCode>
                <c:ptCount val="2"/>
                <c:pt idx="0">
                  <c:v>1.3570425830603652</c:v>
                </c:pt>
                <c:pt idx="1">
                  <c:v>2.2935779816513771</c:v>
                </c:pt>
              </c:numCache>
            </c:numRef>
          </c:val>
        </c:ser>
        <c:dLbls>
          <c:showVal val="1"/>
        </c:dLbls>
        <c:gapWidth val="219"/>
        <c:overlap val="-27"/>
        <c:axId val="93932160"/>
        <c:axId val="93954432"/>
      </c:barChart>
      <c:catAx>
        <c:axId val="939321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954432"/>
        <c:crosses val="autoZero"/>
        <c:auto val="1"/>
        <c:lblAlgn val="ctr"/>
        <c:lblOffset val="100"/>
      </c:catAx>
      <c:valAx>
        <c:axId val="93954432"/>
        <c:scaling>
          <c:orientation val="minMax"/>
        </c:scaling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93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8240878844742234"/>
          <c:w val="0.98978990349347507"/>
          <c:h val="0.1900959613819392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3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solidFill>
        <a:srgbClr val="4F81BD"/>
      </a:solidFill>
    </a:ln>
    <a:effectLst/>
  </c:spPr>
  <c:txPr>
    <a:bodyPr/>
    <a:lstStyle/>
    <a:p>
      <a:pPr>
        <a:defRPr sz="1500"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Reasons for Dropout (in%)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Sheet2!$D$212:$D$218</c:f>
              <c:strCache>
                <c:ptCount val="7"/>
                <c:pt idx="0">
                  <c:v>Not Interested</c:v>
                </c:pt>
                <c:pt idx="1">
                  <c:v>Home Sick</c:v>
                </c:pt>
                <c:pt idx="2">
                  <c:v>Family Problem</c:v>
                </c:pt>
                <c:pt idx="3">
                  <c:v>No Trainer</c:v>
                </c:pt>
                <c:pt idx="4">
                  <c:v>Got Job/Higher Studies</c:v>
                </c:pt>
                <c:pt idx="5">
                  <c:v>Health Problem</c:v>
                </c:pt>
                <c:pt idx="6">
                  <c:v>Personal reasons</c:v>
                </c:pt>
              </c:strCache>
            </c:strRef>
          </c:cat>
          <c:val>
            <c:numRef>
              <c:f>Sheet2!$E$212:$E$218</c:f>
              <c:numCache>
                <c:formatCode>0.0</c:formatCode>
                <c:ptCount val="7"/>
                <c:pt idx="0">
                  <c:v>66.333333333333314</c:v>
                </c:pt>
                <c:pt idx="1">
                  <c:v>11.333333333333332</c:v>
                </c:pt>
                <c:pt idx="2">
                  <c:v>7.6666666666666661</c:v>
                </c:pt>
                <c:pt idx="3">
                  <c:v>6.3333333333333348</c:v>
                </c:pt>
                <c:pt idx="4">
                  <c:v>3.3333333333333335</c:v>
                </c:pt>
                <c:pt idx="5">
                  <c:v>3.3333333333333335</c:v>
                </c:pt>
                <c:pt idx="6">
                  <c:v>1.6666666666666667</c:v>
                </c:pt>
              </c:numCache>
            </c:numRef>
          </c:val>
        </c:ser>
        <c:dLbls/>
        <c:gapWidth val="219"/>
        <c:overlap val="-27"/>
        <c:axId val="94327936"/>
        <c:axId val="94329472"/>
      </c:barChart>
      <c:catAx>
        <c:axId val="943279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329472"/>
        <c:crosses val="autoZero"/>
        <c:auto val="1"/>
        <c:lblAlgn val="ctr"/>
        <c:lblOffset val="100"/>
      </c:catAx>
      <c:valAx>
        <c:axId val="94329472"/>
        <c:scaling>
          <c:orientation val="minMax"/>
        </c:scaling>
        <c:axPos val="l"/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3279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</c:chart>
  <c:spPr>
    <a:noFill/>
    <a:ln>
      <a:solidFill>
        <a:sysClr val="windowText" lastClr="000000"/>
      </a:solidFill>
    </a:ln>
    <a:effectLst/>
  </c:spPr>
  <c:txPr>
    <a:bodyPr/>
    <a:lstStyle/>
    <a:p>
      <a:pPr>
        <a:defRPr sz="1600" b="1"/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Placement Rate by PIAs (in %)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Sheet2!$C$66</c:f>
              <c:strCache>
                <c:ptCount val="1"/>
                <c:pt idx="0">
                  <c:v>Placement 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Sheet2!$B$67:$B$72</c:f>
              <c:strCache>
                <c:ptCount val="6"/>
                <c:pt idx="0">
                  <c:v>Centum</c:v>
                </c:pt>
                <c:pt idx="1">
                  <c:v>DB Tech</c:v>
                </c:pt>
                <c:pt idx="2">
                  <c:v>IL &amp; FS</c:v>
                </c:pt>
                <c:pt idx="3">
                  <c:v>NESA</c:v>
                </c:pt>
                <c:pt idx="4">
                  <c:v>NIPS</c:v>
                </c:pt>
                <c:pt idx="5">
                  <c:v>SS Netcom</c:v>
                </c:pt>
              </c:strCache>
            </c:strRef>
          </c:cat>
          <c:val>
            <c:numRef>
              <c:f>Sheet2!$C$67:$C$72</c:f>
              <c:numCache>
                <c:formatCode>0.0</c:formatCode>
                <c:ptCount val="6"/>
                <c:pt idx="0">
                  <c:v>56.310679611650471</c:v>
                </c:pt>
                <c:pt idx="1">
                  <c:v>64.36903499469777</c:v>
                </c:pt>
                <c:pt idx="2">
                  <c:v>71.670702179176729</c:v>
                </c:pt>
                <c:pt idx="3">
                  <c:v>95</c:v>
                </c:pt>
                <c:pt idx="4">
                  <c:v>11.570247933884302</c:v>
                </c:pt>
                <c:pt idx="5">
                  <c:v>64.81481481481481</c:v>
                </c:pt>
              </c:numCache>
            </c:numRef>
          </c:val>
        </c:ser>
        <c:dLbls>
          <c:showVal val="1"/>
        </c:dLbls>
        <c:gapWidth val="219"/>
        <c:overlap val="-27"/>
        <c:axId val="95267840"/>
        <c:axId val="94421760"/>
      </c:barChart>
      <c:catAx>
        <c:axId val="952678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421760"/>
        <c:crosses val="autoZero"/>
        <c:auto val="1"/>
        <c:lblAlgn val="ctr"/>
        <c:lblOffset val="100"/>
      </c:catAx>
      <c:valAx>
        <c:axId val="94421760"/>
        <c:scaling>
          <c:orientation val="minMax"/>
        </c:scaling>
        <c:axPos val="l"/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267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solidFill>
        <a:srgbClr val="1F497D">
          <a:lumMod val="60000"/>
          <a:lumOff val="40000"/>
        </a:srgbClr>
      </a:solidFill>
    </a:ln>
    <a:effectLst/>
  </c:spPr>
  <c:txPr>
    <a:bodyPr/>
    <a:lstStyle/>
    <a:p>
      <a:pPr>
        <a:defRPr sz="1800"/>
      </a:pPr>
      <a:endParaRPr lang="en-US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441" cy="4953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98" y="1"/>
            <a:ext cx="2919441" cy="4953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1F12C-EEBC-48E2-957A-939ACB2EFBB8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0976"/>
            <a:ext cx="2919441" cy="4953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98" y="9370976"/>
            <a:ext cx="2919441" cy="4953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9941F-8A0C-408E-B74B-A6AC78B7B0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3859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207D35-686D-42B9-AFB0-7AC63E0320C0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D852B8-5DE6-44D8-8685-5E5779BAE0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08473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2355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0925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9638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0973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5881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1651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2800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2130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9871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2017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3232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9A55B-BE1E-4A7C-90FC-D08752480FFB}" type="datetimeFigureOut">
              <a:rPr lang="en-GB" smtClean="0"/>
              <a:pPr/>
              <a:t>07/05/2015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A334D-01C7-402E-9193-6CDB8BDB61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3400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0515" y="2818765"/>
            <a:ext cx="7563485" cy="403923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0" y="304800"/>
            <a:ext cx="2956560" cy="5848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1143000"/>
            <a:ext cx="86868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000" b="1" dirty="0"/>
              <a:t>WORKSHOP ON SKILL DEVELOPMENT IN MEGHALAYA: A WAY FORWARD</a:t>
            </a:r>
            <a:endParaRPr lang="en-US" sz="3000" dirty="0"/>
          </a:p>
          <a:p>
            <a:endParaRPr lang="en-US" sz="600" dirty="0" smtClean="0"/>
          </a:p>
          <a:p>
            <a:endParaRPr lang="en-US" sz="2800" dirty="0" smtClean="0"/>
          </a:p>
          <a:p>
            <a:r>
              <a:rPr lang="en-IN" sz="2800" b="1" dirty="0">
                <a:solidFill>
                  <a:srgbClr val="00B0F0"/>
                </a:solidFill>
              </a:rPr>
              <a:t>Performance of the MSSDS State Plan Scheme: Setting the Baseline for SCF</a:t>
            </a:r>
            <a:endParaRPr lang="en-US" sz="2800" b="1" dirty="0">
              <a:solidFill>
                <a:srgbClr val="00B0F0"/>
              </a:solidFill>
            </a:endParaRPr>
          </a:p>
          <a:p>
            <a:endParaRPr lang="en-US" sz="2800" b="1" dirty="0"/>
          </a:p>
          <a:p>
            <a:r>
              <a:rPr lang="en-US" sz="2800" dirty="0" smtClean="0"/>
              <a:t>British </a:t>
            </a:r>
            <a:r>
              <a:rPr lang="en-US" sz="2800" dirty="0"/>
              <a:t>Council TA Team </a:t>
            </a:r>
            <a:endParaRPr lang="en-US" sz="2800" dirty="0" smtClean="0"/>
          </a:p>
          <a:p>
            <a:r>
              <a:rPr lang="en-US" sz="2800" dirty="0" smtClean="0"/>
              <a:t>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May 2015</a:t>
            </a:r>
            <a:endParaRPr lang="en-US" sz="28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308260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2484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Performance Assessment of MSSDS Skills Training Programme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40971"/>
            <a:ext cx="8305800" cy="497229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the types of skills training imparted 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" y="816114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Training is imparted in 15 different types of trades as per the local market demand with 3,227 enrolled trainees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0007649"/>
              </p:ext>
            </p:extLst>
          </p:nvPr>
        </p:nvGraphicFramePr>
        <p:xfrm>
          <a:off x="228600" y="1581293"/>
          <a:ext cx="8686800" cy="4590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145"/>
                <a:gridCol w="1704882"/>
                <a:gridCol w="4161843"/>
                <a:gridCol w="1486930"/>
              </a:tblGrid>
              <a:tr h="557963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+mn-lt"/>
                        </a:rPr>
                        <a:t>Sl</a:t>
                      </a:r>
                      <a:r>
                        <a:rPr lang="en-US" sz="1800" dirty="0" smtClean="0">
                          <a:latin typeface="+mn-lt"/>
                        </a:rPr>
                        <a:t> No.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PIAs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Trades of Skills Training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Total Enrollment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</a:tr>
              <a:tr h="48655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1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Centum Learning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Computer Fundamentals, Hospitality &amp; Retail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</a:tr>
              <a:tr h="120393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2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DB Tech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Automobile Repair, Basic Welding, Construction, Electrical, Hospitality - General, Industrial Sewing Machine, &amp; Security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1,222</a:t>
                      </a:r>
                    </a:p>
                  </a:txBody>
                  <a:tcPr marL="9525" marR="9525" marT="9525" marB="0" anchor="b"/>
                </a:tc>
              </a:tr>
              <a:tr h="72568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3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IL&amp;FS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Basic Electrician, Helper Mason, Hospitality, Retail &amp; Sewing Machine Operator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1,099</a:t>
                      </a:r>
                    </a:p>
                  </a:txBody>
                  <a:tcPr marL="9525" marR="9525" marT="9525" marB="0" anchor="b"/>
                </a:tc>
              </a:tr>
              <a:tr h="32326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4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General Security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210</a:t>
                      </a:r>
                    </a:p>
                  </a:txBody>
                  <a:tcPr marL="9525" marR="9525" marT="9525" marB="0" anchor="b"/>
                </a:tc>
              </a:tr>
              <a:tr h="32326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5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Hospitality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</a:tr>
              <a:tr h="32326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6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SS Netcom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</a:tr>
              <a:tr h="323264">
                <a:tc>
                  <a:txBody>
                    <a:bodyPr/>
                    <a:lstStyle/>
                    <a:p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3,227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565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74381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Performance Assessment of MSSDS Skills Training Programme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610600" cy="497229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the types of skills training imparted?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" y="762000"/>
            <a:ext cx="891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Hospitality, electrical &amp; security are most popular one among male trainees, whereas for females ISMO, hospitality and ITES are the popular ones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13418288"/>
              </p:ext>
            </p:extLst>
          </p:nvPr>
        </p:nvGraphicFramePr>
        <p:xfrm>
          <a:off x="76200" y="1777663"/>
          <a:ext cx="8915400" cy="4596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5869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2484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458200" cy="497229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the types of skills training imparted?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6325" y="1524000"/>
            <a:ext cx="891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 Tech &amp; ILFS are important PIAs – account for 38% &amp; 34% of total enrolled trainees respectively;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is imparted for a duration of 1 to 3 months (except for hospitality course of NIPS which is for 5 months);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&amp; certifications are done internally except for NIPS 5 month hospitality course which is affiliated with the SCVT;</a:t>
            </a:r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865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04357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458200" cy="73558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Dropout rates are insignificant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6755" y="1342765"/>
            <a:ext cx="8794845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19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Dropout rate at 9.3 % is very low at the overall level – no significant differences in dropout rates among male (9.6%) &amp; female (8.6%) trainees;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05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05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19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dropout rates are high in individual trades such as - Computer fundamentals (48%), helper mason (19%) and sewing machine operator trades (15%);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05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05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19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terms of share in total dropouts – hospitality (41%) and basic electrician (12%) – together account for 53% of dropped out trainees;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19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PIAs, dropout rate at 16% is highest in case of IL&amp;FS and Centum; IL&amp;FS too accounts for 57% of total dropped outs followed by DB Tech (27%);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1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282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04357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458200" cy="73558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Reasons for dropping out varies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1080132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19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‘Not interested’ – major reasons for dropping out;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19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6% also dropped out because of ‘non-availability of trainer’ 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19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PIAs followed-up with all the dropped out trainees but remained unsuccessful.</a:t>
            </a:r>
            <a:endParaRPr lang="en-GB" sz="1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88437194"/>
              </p:ext>
            </p:extLst>
          </p:nvPr>
        </p:nvGraphicFramePr>
        <p:xfrm>
          <a:off x="228600" y="2752824"/>
          <a:ext cx="8610600" cy="334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5437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2484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458200" cy="73558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Dropout rates varies across trades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0867113"/>
              </p:ext>
            </p:extLst>
          </p:nvPr>
        </p:nvGraphicFramePr>
        <p:xfrm>
          <a:off x="381000" y="1183640"/>
          <a:ext cx="8000999" cy="491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436"/>
                <a:gridCol w="1771054"/>
                <a:gridCol w="1771054"/>
                <a:gridCol w="1862455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Trades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Dropout 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Rate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Ongoing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Trg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Completed 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Trg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38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Electrician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</a:t>
                      </a:r>
                    </a:p>
                  </a:txBody>
                  <a:tcPr marL="9525" marR="9525" marT="9525" marB="0" anchor="b"/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</a:t>
                      </a:r>
                    </a:p>
                  </a:txBody>
                  <a:tcPr marL="9525" marR="9525" marT="9525" marB="0" anchor="b"/>
                </a:tc>
              </a:tr>
              <a:tr h="128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Automobile Repair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</a:t>
                      </a:r>
                    </a:p>
                  </a:txBody>
                  <a:tcPr marL="9525" marR="9525" marT="9525" marB="0" anchor="b"/>
                </a:tc>
              </a:tr>
              <a:tr h="225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Welding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</a:t>
                      </a:r>
                    </a:p>
                  </a:txBody>
                  <a:tcPr marL="9525" marR="9525" marT="9525" marB="0" anchor="b"/>
                </a:tc>
              </a:tr>
              <a:tr h="939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Fundamentals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</a:t>
                      </a:r>
                    </a:p>
                  </a:txBody>
                  <a:tcPr marL="9525" marR="9525" marT="9525" marB="0" anchor="b"/>
                </a:tc>
              </a:tr>
              <a:tr h="114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</a:tr>
              <a:tr h="135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Security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</a:t>
                      </a:r>
                    </a:p>
                  </a:txBody>
                  <a:tcPr marL="9525" marR="9525" marT="9525" marB="0" anchor="b"/>
                </a:tc>
              </a:tr>
              <a:tr h="156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Helper Mason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</a:t>
                      </a:r>
                    </a:p>
                  </a:txBody>
                  <a:tcPr marL="9525" marR="9525" marT="9525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</a:t>
                      </a:r>
                    </a:p>
                  </a:txBody>
                  <a:tcPr marL="9525" marR="9525" marT="9525" marB="0" anchor="b"/>
                </a:tc>
              </a:tr>
              <a:tr h="198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Hospitality - General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</a:t>
                      </a:r>
                    </a:p>
                  </a:txBody>
                  <a:tcPr marL="9525" marR="9525" marT="9525" marB="0" anchor="b"/>
                </a:tc>
              </a:tr>
              <a:tr h="219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9525" marR="9525" marT="9525" marB="0" anchor="b"/>
                </a:tc>
              </a:tr>
              <a:tr h="1644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ISMO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</a:t>
                      </a:r>
                    </a:p>
                  </a:txBody>
                  <a:tcPr marL="9525" marR="9525" marT="9525" marB="0" anchor="b"/>
                </a:tc>
              </a:tr>
              <a:tr h="185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</a:t>
                      </a:r>
                    </a:p>
                  </a:txBody>
                  <a:tcPr marL="9525" marR="9525" marT="9525" marB="0" anchor="b"/>
                </a:tc>
              </a:tr>
              <a:tr h="130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</a:t>
                      </a:r>
                    </a:p>
                  </a:txBody>
                  <a:tcPr marL="9525" marR="9525" marT="9525" marB="0" anchor="b"/>
                </a:tc>
              </a:tr>
              <a:tr h="2273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</a:t>
                      </a:r>
                    </a:p>
                  </a:txBody>
                  <a:tcPr marL="9525" marR="9525" marT="9525" marB="0" anchor="b"/>
                </a:tc>
              </a:tr>
              <a:tr h="95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2564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246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610600" cy="73558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 and passed-out rates are impressive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990600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and passed out rate at 78% and 90% respectively is quite high compared to other similarly placed training programmes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03505211"/>
              </p:ext>
            </p:extLst>
          </p:nvPr>
        </p:nvGraphicFramePr>
        <p:xfrm>
          <a:off x="381000" y="1905000"/>
          <a:ext cx="8283457" cy="346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2084"/>
                <a:gridCol w="990600"/>
                <a:gridCol w="1096773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Assessment and Passed out Parameters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Capacity/enrolled trainees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trainees 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assessed/completed course (in Number)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trainees certified &amp; passed out (in Number)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1,499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2,264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Assessment Rate (% trainees assessed to total enrolled students)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Certified &amp; Passed out Rate (% trainees </a:t>
                      </a:r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passed-out 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total assessed)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92.0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85.3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89.6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17227" y="5464314"/>
            <a:ext cx="88505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 of female trainees with  A+ &amp; A grades higher compared to males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325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74381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610600" cy="735582"/>
          </a:xfrm>
        </p:spPr>
        <p:txBody>
          <a:bodyPr>
            <a:noAutofit/>
          </a:bodyPr>
          <a:lstStyle/>
          <a:p>
            <a:pPr algn="l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 and passed-out rates varies across PIAs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0236" y="990600"/>
            <a:ext cx="90018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rate lower than overall average for NESA,ILF&amp;S and DB Tech</a:t>
            </a:r>
          </a:p>
          <a:p>
            <a:pPr marL="800100" lvl="1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Pass-out rate is lowest in case of NIPS &amp; Centum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0855827"/>
              </p:ext>
            </p:extLst>
          </p:nvPr>
        </p:nvGraphicFramePr>
        <p:xfrm>
          <a:off x="228601" y="2271395"/>
          <a:ext cx="8762999" cy="3977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727"/>
                <a:gridCol w="1514593"/>
                <a:gridCol w="2056735"/>
                <a:gridCol w="1460500"/>
                <a:gridCol w="1148644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 Capacity/enrolled trainees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Number of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trainees 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assessed/completed course (in Number)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Number of trainees certified &amp; passed out (in Number)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Assessment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Rate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Certified &amp; Passed out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Rate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Centum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DB Tech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 &amp; FS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Netcom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3678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74381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31218"/>
            <a:ext cx="8915400" cy="735582"/>
          </a:xfrm>
        </p:spPr>
        <p:txBody>
          <a:bodyPr>
            <a:noAutofit/>
          </a:bodyPr>
          <a:lstStyle/>
          <a:p>
            <a:pPr algn="l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Labour market outcomes are impressive &amp; inclusive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1317744"/>
            <a:ext cx="85446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overall level - placement rate is 71 %;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 rate marginally higher for female (72%) than male (70%) trainees;</a:t>
            </a:r>
            <a:endParaRPr lang="en-GB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8861414"/>
              </p:ext>
            </p:extLst>
          </p:nvPr>
        </p:nvGraphicFramePr>
        <p:xfrm>
          <a:off x="671186" y="2996864"/>
          <a:ext cx="7406014" cy="2032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108"/>
                <a:gridCol w="1335302"/>
                <a:gridCol w="1335302"/>
                <a:gridCol w="1335302"/>
              </a:tblGrid>
              <a:tr h="5080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</a:tr>
              <a:tr h="5080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Trainee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Placed (in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number)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1,609</a:t>
                      </a:r>
                    </a:p>
                  </a:txBody>
                  <a:tcPr marL="9525" marR="9525" marT="9525" marB="0" anchor="b"/>
                </a:tc>
              </a:tr>
              <a:tr h="5080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Trainees passed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(in number)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2,264</a:t>
                      </a:r>
                    </a:p>
                  </a:txBody>
                  <a:tcPr marL="9525" marR="9525" marT="9525" marB="0" anchor="b"/>
                </a:tc>
              </a:tr>
              <a:tr h="5080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Placement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 (in %)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866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23202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763000" cy="735582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Placement rates are high but with variations across PIAs</a:t>
            </a:r>
            <a:endParaRPr lang="en-GB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9682" y="910852"/>
            <a:ext cx="8544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performing PIAs in terms of placement rate are - NESA, ILFS &amp; DB Tech, while performance of NIPS is not very encouraging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40602161"/>
              </p:ext>
            </p:extLst>
          </p:nvPr>
        </p:nvGraphicFramePr>
        <p:xfrm>
          <a:off x="436728" y="1984517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261582" y="5777236"/>
            <a:ext cx="8544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SzPct val="120000"/>
            </a:pPr>
            <a:r>
              <a:rPr lang="en-GB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Placement rate for Centum and NIPS calculated as % to total assessed while for rest from total passed-outs</a:t>
            </a:r>
            <a:endParaRPr lang="en-GB" sz="2000" i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4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2484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Performance Assessment of MSSDS Skills Training Programme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23" name="Title 5"/>
          <p:cNvSpPr txBox="1">
            <a:spLocks/>
          </p:cNvSpPr>
          <p:nvPr/>
        </p:nvSpPr>
        <p:spPr>
          <a:xfrm>
            <a:off x="457200" y="340972"/>
            <a:ext cx="7391400" cy="547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Outline of the Presentation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ontent Placeholder 7"/>
          <p:cNvSpPr txBox="1">
            <a:spLocks/>
          </p:cNvSpPr>
          <p:nvPr/>
        </p:nvSpPr>
        <p:spPr>
          <a:xfrm>
            <a:off x="511175" y="1268979"/>
            <a:ext cx="7495352" cy="40650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MSSDS state plan scheme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of performance assessment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Source/Methods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Profile of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trainees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kills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raining imparted &amp; their features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of internal efficiency indicators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Labour market outcomes of training interventions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Concerns/Recommendations</a:t>
            </a:r>
            <a:endParaRPr lang="en-GB" sz="8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06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74381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458200" cy="73558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Placement rates differs across trades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8364" y="1038761"/>
            <a:ext cx="85446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 rate ranges between 95-100% for trades such as Helper Masson, SMO &amp; General Security; 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 rate negligible in case of construction and 43-45% in case of hospitality-general and security trades;</a:t>
            </a:r>
            <a:endParaRPr lang="en-GB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0400027"/>
              </p:ext>
            </p:extLst>
          </p:nvPr>
        </p:nvGraphicFramePr>
        <p:xfrm>
          <a:off x="457200" y="2438400"/>
          <a:ext cx="791622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3884"/>
                <a:gridCol w="1667828"/>
                <a:gridCol w="2206688"/>
                <a:gridCol w="1667828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Trades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Placement Rate*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Trades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Placement Rate*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Electrician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Automobile Repair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Hospitality - General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Welding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Fundamentals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ISMO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Security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Helper Mason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61582" y="5801380"/>
            <a:ext cx="8544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SzPct val="120000"/>
            </a:pPr>
            <a:r>
              <a:rPr lang="en-GB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lang="en-US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 rate for computer fundamental course is calculated as % to total assessed while for rest from total passed-outs</a:t>
            </a:r>
            <a:endParaRPr lang="en-GB" sz="2000" i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174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246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458200" cy="73558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Majority of trainees placed outside the state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8364" y="1038761"/>
            <a:ext cx="85446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proportion of female (77%) trainees placed outside the state – mostly in  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Tamil Nadu and Karnataka </a:t>
            </a: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(almost 62%);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contrast, 74% male trainees placed outside the state – with NCR, Karnataka and Tamil Nadu accounting for largest shares; placement of male trainees more evenly spread-out compared to female trainees;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Sewing machine operator (51%) and customer care executive (17%) – were the most important occupations in which female trainees were placed;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 trainees were placed in a wide variety of occupations but most importantly as – trainees (32%), electrical assistant (14%) security guard (14%) &amp; customer support executive (7%);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important sector of placement of both male and females trainees were – tourism and hospitality (22%); textile and garment (21%); electrical, electronics and IT hardware (19%) &amp; call centre (13%)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Largely, trainees were placed in occupations/sectors as per their training/trade backgrounds;</a:t>
            </a:r>
          </a:p>
        </p:txBody>
      </p:sp>
    </p:spTree>
    <p:extLst>
      <p:ext uri="{BB962C8B-B14F-4D97-AF65-F5344CB8AC3E}">
        <p14:creationId xmlns:p14="http://schemas.microsoft.com/office/powerpoint/2010/main" xmlns="" val="29056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74381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6200" y="304800"/>
            <a:ext cx="8839200" cy="735582"/>
          </a:xfrm>
        </p:spPr>
        <p:txBody>
          <a:bodyPr>
            <a:noAutofit/>
          </a:bodyPr>
          <a:lstStyle/>
          <a:p>
            <a:pPr algn="l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Earning outcomes are attractive to the new entrants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3482" y="914400"/>
            <a:ext cx="85446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monthly earnings at </a:t>
            </a:r>
            <a:r>
              <a:rPr lang="en-GB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6133/- is attractive &amp; higher than the minimum monthly wage rate for skilled workers by 1.4 times;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earnings between female and male trainees varies but not significantly;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emale earnings shows wide variance which suggests that among the females there are high degree of variations in monthly wages;</a:t>
            </a:r>
            <a:endParaRPr lang="en-GB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9231742"/>
              </p:ext>
            </p:extLst>
          </p:nvPr>
        </p:nvGraphicFramePr>
        <p:xfrm>
          <a:off x="457200" y="2819400"/>
          <a:ext cx="784860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977"/>
                <a:gridCol w="1382076"/>
                <a:gridCol w="1382076"/>
                <a:gridCol w="1298030"/>
                <a:gridCol w="896481"/>
                <a:gridCol w="896481"/>
                <a:gridCol w="896481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Gender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Mean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SD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Variance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Min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Max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6202.189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1523.069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2319740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5987.341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2127.587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4526628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6133.518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3032402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04800" y="4419600"/>
            <a:ext cx="8544636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Earning outcomes fluctuate across trades: students graduated from automobile repair/computer fundamental courses command higher average wage in the market compared to those with ITES or security background;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trades - hospitality and computer fundamentals shows high degree of variations in average wage between different trainees.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139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246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458200" cy="4572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Earning outcomes fluctuate between trades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2942886"/>
              </p:ext>
            </p:extLst>
          </p:nvPr>
        </p:nvGraphicFramePr>
        <p:xfrm>
          <a:off x="218367" y="1046480"/>
          <a:ext cx="8698484" cy="504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3884"/>
                <a:gridCol w="990600"/>
                <a:gridCol w="1066800"/>
                <a:gridCol w="1295400"/>
                <a:gridCol w="1066800"/>
                <a:gridCol w="9144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Trades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Variance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marB="0" anchor="b"/>
                </a:tc>
              </a:tr>
              <a:tr h="238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Electrician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90542.18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Automobile Repair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7504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1514.334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</a:tr>
              <a:tr h="128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Welding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1076.074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1157936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</a:tr>
              <a:tr h="18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Fundamentals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3735.311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1.40E+07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124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2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722840.4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</a:tr>
              <a:tr h="318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Security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256.3765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65728.92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Helper Mason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278.3661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77487.68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</a:tr>
              <a:tr h="173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2337.86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5465589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9525" marR="9525" marT="9525" marB="0" anchor="b"/>
                </a:tc>
              </a:tr>
              <a:tr h="1943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Hospitality - General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429.0355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184071.5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362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ISMO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1017.853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1036024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4055.08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1.64E+07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</a:tr>
              <a:tr h="27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4916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1037.202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1075788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</a:tr>
              <a:tr h="299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1477.306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2182434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1741.379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3032402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1183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246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458200" cy="762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Earning outcomes are better for trainees placed outside the state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5382" y="1369183"/>
            <a:ext cx="854463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monthly earnings &amp; minimum and maximum earnings per month are better for trainees placed outside the state;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8064512"/>
              </p:ext>
            </p:extLst>
          </p:nvPr>
        </p:nvGraphicFramePr>
        <p:xfrm>
          <a:off x="990600" y="2313864"/>
          <a:ext cx="654126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675"/>
                <a:gridCol w="939800"/>
                <a:gridCol w="939800"/>
                <a:gridCol w="939800"/>
                <a:gridCol w="534988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Location of Work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Variance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Within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Meghalaya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865.5227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749129.6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Outside Megahalaya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1770.836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3135859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1741.379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3032402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17227" y="4038600"/>
            <a:ext cx="854463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monthly earnings  is weakly correlated with age, education level but shows high degree of correlation with sector/occupation and place of work;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of the important 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employers </a:t>
            </a: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placement perspectives are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Shahi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Exports Pvt Ltd; Sodexo; Cotton </a:t>
            </a: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Blossom, </a:t>
            </a:r>
            <a:r>
              <a:rPr lang="en-GB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Aircel</a:t>
            </a: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Neha 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Associates; Ranger Security &amp; Services; </a:t>
            </a:r>
            <a:r>
              <a:rPr lang="en-GB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Minda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Furukawa &amp; Vodafone</a:t>
            </a:r>
            <a:endParaRPr lang="en-GB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4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246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458200" cy="54703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Some key concerns &amp; way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orward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8364" y="762000"/>
            <a:ext cx="85446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disparity – the skills training interventions are located in a few pockets, which are advanced locations in the state;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Enrolment of female trainees at 33% is less than their share in the 15-35 age cohort of the state;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Concentration of trainees in a few trades, while their participation in other trades is very low;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standard curricula, duration of course, absence of third party assessment and certifications and limited number of trades;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of training in terms of grades awarded shows average results;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 of placed trainees is a key concern – nearly 30 % trainees are placed as ‘trainees’;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wages and earnings for nearly 10 % of the placed trainees is less than the minimum wage of the state for skilled workers;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 monitoring of skills training programme and performance reporting is appreciable for some of the PIAs, the same is not true for all.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Dropout rates are low but needs to be minimised through counselling and better screening of candidates</a:t>
            </a:r>
            <a:endParaRPr lang="en-GB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6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246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42415" y="2743200"/>
            <a:ext cx="8458200" cy="762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 !!!!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55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2484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Performance Assessment of MSSDS Skills Training Programme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23" name="Title 5"/>
          <p:cNvSpPr txBox="1">
            <a:spLocks/>
          </p:cNvSpPr>
          <p:nvPr/>
        </p:nvSpPr>
        <p:spPr>
          <a:xfrm>
            <a:off x="457200" y="340972"/>
            <a:ext cx="7391400" cy="547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About the Programme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ontent Placeholder 7"/>
          <p:cNvSpPr txBox="1">
            <a:spLocks/>
          </p:cNvSpPr>
          <p:nvPr/>
        </p:nvSpPr>
        <p:spPr>
          <a:xfrm>
            <a:off x="228600" y="1013960"/>
            <a:ext cx="8686800" cy="510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MSSDS state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scheme for skills development launched during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IN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objective of the scheme is to provide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driven placement linked skills training to unemployed youths </a:t>
            </a: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age-group of 18-35 </a:t>
            </a:r>
            <a:r>
              <a:rPr lang="en-IN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scheme is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inclusive in nature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caters to all segments of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Meghalaya’s youth – with maximum focus to provides benefits to women &amp; SC/ST youth 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Aims to provide employment to at least 75% of trained youth - in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organized sector within and outside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Meghalaya;</a:t>
            </a:r>
            <a:endParaRPr lang="en-IN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training cost per trainee is fixed at 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18, 800/-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shared between the MSSDs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PIAs in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ratio of 75: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(Rs.14</a:t>
            </a: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100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/- : </a:t>
            </a:r>
            <a:r>
              <a:rPr lang="en-US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4,700/-);</a:t>
            </a:r>
            <a:endParaRPr lang="en-IN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IN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7550 </a:t>
            </a: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youth </a:t>
            </a:r>
            <a:r>
              <a:rPr lang="en-IN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been targeted to be trained within </a:t>
            </a: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IN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(between March 2014 - March 2016)</a:t>
            </a:r>
            <a:endParaRPr lang="en-IN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ct val="0"/>
              </a:spcBef>
            </a:pPr>
            <a:endParaRPr lang="en-GB" sz="8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8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endParaRPr lang="en-GB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30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2484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Performance Assessment of MSSDS Skills Training Programme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23" name="Title 5"/>
          <p:cNvSpPr txBox="1">
            <a:spLocks/>
          </p:cNvSpPr>
          <p:nvPr/>
        </p:nvSpPr>
        <p:spPr>
          <a:xfrm>
            <a:off x="457200" y="1115426"/>
            <a:ext cx="4419600" cy="16795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b="1" dirty="0"/>
          </a:p>
        </p:txBody>
      </p:sp>
      <p:sp>
        <p:nvSpPr>
          <p:cNvPr id="24" name="Content Placeholder 7"/>
          <p:cNvSpPr txBox="1">
            <a:spLocks/>
          </p:cNvSpPr>
          <p:nvPr/>
        </p:nvSpPr>
        <p:spPr>
          <a:xfrm>
            <a:off x="511175" y="3208896"/>
            <a:ext cx="7495352" cy="2582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533401"/>
            <a:ext cx="7772400" cy="582025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195" y="1371600"/>
            <a:ext cx="7470331" cy="3594222"/>
          </a:xfrm>
        </p:spPr>
        <p:txBody>
          <a:bodyPr>
            <a:normAutofit lnSpcReduction="10000"/>
          </a:bodyPr>
          <a:lstStyle/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IN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the performance outcome of the MSSDS state-plan scheme;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IN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IN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Linking the MSSDS performance outcome results in setting baseline KPIs for the SCF; 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IN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IN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suggestions and recommendations for improving the outcome of the MSSDS scheme;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IN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IN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Drawing lessons from the MSSDS scheme and its relevance for SCF implementation.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2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1722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4F81BD"/>
                </a:solidFill>
              </a:rPr>
              <a:t>Performance Assessment of MSSDS Skills Training Programme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23" name="Title 5"/>
          <p:cNvSpPr txBox="1">
            <a:spLocks/>
          </p:cNvSpPr>
          <p:nvPr/>
        </p:nvSpPr>
        <p:spPr>
          <a:xfrm>
            <a:off x="457200" y="1115426"/>
            <a:ext cx="4419600" cy="16795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24" name="Content Placeholder 7"/>
          <p:cNvSpPr txBox="1">
            <a:spLocks/>
          </p:cNvSpPr>
          <p:nvPr/>
        </p:nvSpPr>
        <p:spPr>
          <a:xfrm>
            <a:off x="511175" y="3208896"/>
            <a:ext cx="7495352" cy="2582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</a:pPr>
            <a:endParaRPr lang="en-US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533401"/>
            <a:ext cx="7772400" cy="582025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Source/Methods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1" y="1464094"/>
            <a:ext cx="8458199" cy="3793706"/>
          </a:xfrm>
        </p:spPr>
        <p:txBody>
          <a:bodyPr>
            <a:normAutofit lnSpcReduction="10000"/>
          </a:bodyPr>
          <a:lstStyle/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Comprehensive and process driven data capture format was prepared to collect data  on various monitoring parameters;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PIAs were involved in the process and their views were incorporated in the data capture format;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collection and validation went through a series of rigorous quality check and standardisation processes;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3327 trainee data trained during 1</a:t>
            </a:r>
            <a:r>
              <a:rPr lang="en-GB" sz="20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April 2014 – 31</a:t>
            </a:r>
            <a:r>
              <a:rPr lang="en-GB" sz="20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March 2015 were analysed for performance assessment.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561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2484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Performance Assessment of MSSDS Skills Training Programme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3727" y="1295400"/>
            <a:ext cx="7162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GB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457200" y="1115426"/>
            <a:ext cx="4876800" cy="7623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b="1" dirty="0" smtClean="0"/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609600" y="1267827"/>
            <a:ext cx="4876800" cy="7623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b="1" dirty="0" smtClean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64962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 are the trainees?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" y="838200"/>
            <a:ext cx="8763000" cy="685800"/>
          </a:xfrm>
        </p:spPr>
        <p:txBody>
          <a:bodyPr>
            <a:noAutofit/>
          </a:bodyPr>
          <a:lstStyle/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Trainees are mostly young : average age being 22 years. No significant difference in age between male and female trainees;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51658"/>
            <a:ext cx="8763000" cy="467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810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2484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Performance Assessment of MSSDS Skills Training Programme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3727" y="1295400"/>
            <a:ext cx="7162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GB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457200" y="1115426"/>
            <a:ext cx="4876800" cy="7623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b="1" dirty="0" smtClean="0"/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609600" y="1267827"/>
            <a:ext cx="4876800" cy="7623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b="1" dirty="0" smtClean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340971"/>
            <a:ext cx="7772400" cy="64962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 are the trainees?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235127" cy="3886200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34 % of trainees are females (proportion of female trainees are in the range of 43-47 % in </a:t>
            </a:r>
            <a:r>
              <a:rPr lang="en-GB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Ri-Bhoi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East Khasi Hills respectively);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93 % of male and female trainees belong to ST category;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84% are Christians &amp; 14% Hindus;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Around 0.3 % of trainees belong to PWD category;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29% trainees were from border areas.</a:t>
            </a:r>
          </a:p>
          <a:p>
            <a:pPr marL="342900" indent="-342900" algn="l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0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374381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4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Performance Assessment of MSSDS Skills Training Programme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457200" y="1115426"/>
            <a:ext cx="4876800" cy="7623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b="1" dirty="0" smtClean="0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57200" y="340971"/>
            <a:ext cx="8001000" cy="410237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 are the trainees?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58902536"/>
              </p:ext>
            </p:extLst>
          </p:nvPr>
        </p:nvGraphicFramePr>
        <p:xfrm>
          <a:off x="287740" y="2030019"/>
          <a:ext cx="8686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76200" y="751208"/>
            <a:ext cx="8915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Educational attainment level of trainees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fairly high: 52 %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&amp; 25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% - secondary &amp; higher secondary &amp; above level of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respectively;</a:t>
            </a: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23% have less than 9 years of education.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84960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74381"/>
            <a:ext cx="8229600" cy="4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81000" y="6248400"/>
            <a:ext cx="8305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Performance Assessment of MSSDS Skills Training Programme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40971"/>
            <a:ext cx="7772400" cy="497229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are the trainees from?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42174730"/>
              </p:ext>
            </p:extLst>
          </p:nvPr>
        </p:nvGraphicFramePr>
        <p:xfrm>
          <a:off x="228600" y="1877786"/>
          <a:ext cx="8686800" cy="4294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968514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Majority of trainees belong to East (30%) and West Khasi (15%) Hills and least from South West Khasi (0.3%) and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Jaintia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(0.4%) Hills;</a:t>
            </a:r>
          </a:p>
        </p:txBody>
      </p:sp>
    </p:spTree>
    <p:extLst>
      <p:ext uri="{BB962C8B-B14F-4D97-AF65-F5344CB8AC3E}">
        <p14:creationId xmlns:p14="http://schemas.microsoft.com/office/powerpoint/2010/main" xmlns="" val="17944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3262</TotalTime>
  <Words>2397</Words>
  <Application>Microsoft Office PowerPoint</Application>
  <PresentationFormat>On-screen Show (4:3)</PresentationFormat>
  <Paragraphs>590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Objectives</vt:lpstr>
      <vt:lpstr>Data Source/Methods</vt:lpstr>
      <vt:lpstr>Who are the trainees?</vt:lpstr>
      <vt:lpstr>Who are the trainees?</vt:lpstr>
      <vt:lpstr>Who are the trainees?</vt:lpstr>
      <vt:lpstr>Where are the trainees from?</vt:lpstr>
      <vt:lpstr>What are the types of skills training imparted ?</vt:lpstr>
      <vt:lpstr>What are the types of skills training imparted?</vt:lpstr>
      <vt:lpstr>What are the types of skills training imparted?</vt:lpstr>
      <vt:lpstr>Dropout rates are insignificant</vt:lpstr>
      <vt:lpstr>Reasons for dropping out varies </vt:lpstr>
      <vt:lpstr>Dropout rates varies across trades</vt:lpstr>
      <vt:lpstr>Assessment and passed-out rates are impressive</vt:lpstr>
      <vt:lpstr>Assessment and passed-out rates varies across PIAs</vt:lpstr>
      <vt:lpstr>Labour market outcomes are impressive &amp; inclusive</vt:lpstr>
      <vt:lpstr>Placement rates are high but with variations across PIAs</vt:lpstr>
      <vt:lpstr>Placement rates differs across trades</vt:lpstr>
      <vt:lpstr>Majority of trainees placed outside the state</vt:lpstr>
      <vt:lpstr>Earning outcomes are attractive to the new entrants</vt:lpstr>
      <vt:lpstr>Earning outcomes fluctuate between trades</vt:lpstr>
      <vt:lpstr>Earning outcomes are better for trainees placed outside the state</vt:lpstr>
      <vt:lpstr>Some key concerns &amp; way forward</vt:lpstr>
      <vt:lpstr>Thank You !!!!</vt:lpstr>
    </vt:vector>
  </TitlesOfParts>
  <Company>British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Ernsberger, Leighton (India)</dc:creator>
  <cp:lastModifiedBy>HCL</cp:lastModifiedBy>
  <cp:revision>278</cp:revision>
  <cp:lastPrinted>2015-05-07T09:54:54Z</cp:lastPrinted>
  <dcterms:created xsi:type="dcterms:W3CDTF">2014-06-13T01:09:28Z</dcterms:created>
  <dcterms:modified xsi:type="dcterms:W3CDTF">2015-05-07T14:04:46Z</dcterms:modified>
</cp:coreProperties>
</file>